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9" r:id="rId1"/>
  </p:sldMasterIdLst>
  <p:sldIdLst>
    <p:sldId id="256" r:id="rId2"/>
    <p:sldId id="265" r:id="rId3"/>
    <p:sldId id="362" r:id="rId4"/>
    <p:sldId id="289" r:id="rId5"/>
    <p:sldId id="320" r:id="rId6"/>
    <p:sldId id="287" r:id="rId7"/>
    <p:sldId id="274" r:id="rId8"/>
    <p:sldId id="361" r:id="rId9"/>
    <p:sldId id="275" r:id="rId10"/>
    <p:sldId id="278" r:id="rId11"/>
    <p:sldId id="276" r:id="rId12"/>
    <p:sldId id="349" r:id="rId13"/>
    <p:sldId id="290" r:id="rId14"/>
    <p:sldId id="335" r:id="rId15"/>
    <p:sldId id="350" r:id="rId16"/>
    <p:sldId id="351" r:id="rId17"/>
    <p:sldId id="279" r:id="rId18"/>
    <p:sldId id="358" r:id="rId19"/>
    <p:sldId id="286" r:id="rId20"/>
    <p:sldId id="266" r:id="rId21"/>
    <p:sldId id="342" r:id="rId22"/>
    <p:sldId id="272" r:id="rId23"/>
    <p:sldId id="273" r:id="rId24"/>
    <p:sldId id="300" r:id="rId25"/>
    <p:sldId id="326" r:id="rId26"/>
    <p:sldId id="325" r:id="rId27"/>
    <p:sldId id="294" r:id="rId28"/>
    <p:sldId id="321" r:id="rId29"/>
    <p:sldId id="322" r:id="rId30"/>
    <p:sldId id="296" r:id="rId31"/>
    <p:sldId id="359" r:id="rId32"/>
    <p:sldId id="298" r:id="rId33"/>
    <p:sldId id="360" r:id="rId34"/>
    <p:sldId id="297" r:id="rId35"/>
    <p:sldId id="329" r:id="rId36"/>
    <p:sldId id="284" r:id="rId37"/>
    <p:sldId id="318" r:id="rId38"/>
    <p:sldId id="302" r:id="rId39"/>
    <p:sldId id="347" r:id="rId40"/>
    <p:sldId id="301" r:id="rId41"/>
    <p:sldId id="353" r:id="rId42"/>
    <p:sldId id="330" r:id="rId43"/>
    <p:sldId id="313" r:id="rId44"/>
    <p:sldId id="354" r:id="rId45"/>
    <p:sldId id="283" r:id="rId46"/>
    <p:sldId id="356" r:id="rId47"/>
    <p:sldId id="327" r:id="rId48"/>
    <p:sldId id="357" r:id="rId49"/>
    <p:sldId id="312" r:id="rId50"/>
    <p:sldId id="315" r:id="rId51"/>
    <p:sldId id="304" r:id="rId52"/>
    <p:sldId id="324" r:id="rId53"/>
    <p:sldId id="305" r:id="rId54"/>
    <p:sldId id="306" r:id="rId55"/>
    <p:sldId id="307" r:id="rId56"/>
    <p:sldId id="308" r:id="rId57"/>
    <p:sldId id="310" r:id="rId58"/>
    <p:sldId id="311" r:id="rId59"/>
    <p:sldId id="258" r:id="rId60"/>
    <p:sldId id="263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ja Bogdanovic" initials="MB" lastIdx="1" clrIdx="0">
    <p:extLst>
      <p:ext uri="{19B8F6BF-5375-455C-9EA6-DF929625EA0E}">
        <p15:presenceInfo xmlns:p15="http://schemas.microsoft.com/office/powerpoint/2012/main" userId="S-1-5-21-2513729008-4178710240-3672904292-1296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5052" autoAdjust="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714913-84BE-446E-8B91-F74510F54030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788CA1-98D6-4B7A-8CEA-F7863EAFD487}">
      <dgm:prSet phldrT="[Text]" custT="1"/>
      <dgm:spPr/>
      <dgm:t>
        <a:bodyPr/>
        <a:lstStyle/>
        <a:p>
          <a:r>
            <a:rPr lang="sr-Cyrl-RS" sz="1600" dirty="0"/>
            <a:t>одређивање теме (предмета) библиографије</a:t>
          </a:r>
          <a:endParaRPr lang="en-US" sz="1600" dirty="0"/>
        </a:p>
      </dgm:t>
    </dgm:pt>
    <dgm:pt modelId="{5905D6DF-8967-4DA8-A07F-E8362399E26F}" type="parTrans" cxnId="{E28C8803-F0A3-4EDD-8230-59CDE39817F4}">
      <dgm:prSet/>
      <dgm:spPr/>
      <dgm:t>
        <a:bodyPr/>
        <a:lstStyle/>
        <a:p>
          <a:endParaRPr lang="en-US"/>
        </a:p>
      </dgm:t>
    </dgm:pt>
    <dgm:pt modelId="{1DE08289-05F8-4BDC-B327-BADFE07B55E6}" type="sibTrans" cxnId="{E28C8803-F0A3-4EDD-8230-59CDE39817F4}">
      <dgm:prSet/>
      <dgm:spPr/>
      <dgm:t>
        <a:bodyPr/>
        <a:lstStyle/>
        <a:p>
          <a:endParaRPr lang="en-US"/>
        </a:p>
      </dgm:t>
    </dgm:pt>
    <dgm:pt modelId="{99AA46C6-75F4-47A6-8181-0B565A1C5AA0}">
      <dgm:prSet phldrT="[Text]" custT="1"/>
      <dgm:spPr/>
      <dgm:t>
        <a:bodyPr/>
        <a:lstStyle/>
        <a:p>
          <a:r>
            <a:rPr lang="sr-Cyrl-RS" sz="1600" dirty="0"/>
            <a:t>библиографски извори</a:t>
          </a:r>
        </a:p>
        <a:p>
          <a:r>
            <a:rPr lang="sr-Cyrl-RS" sz="1600" dirty="0"/>
            <a:t>(скривене информације)</a:t>
          </a:r>
          <a:endParaRPr lang="en-US" sz="1600" dirty="0"/>
        </a:p>
      </dgm:t>
    </dgm:pt>
    <dgm:pt modelId="{173338CE-95EB-49A0-A7AD-ED7F025DF888}" type="parTrans" cxnId="{460DFC3B-E5EB-49E1-AD3A-76B4930AA577}">
      <dgm:prSet/>
      <dgm:spPr/>
      <dgm:t>
        <a:bodyPr/>
        <a:lstStyle/>
        <a:p>
          <a:endParaRPr lang="en-US"/>
        </a:p>
      </dgm:t>
    </dgm:pt>
    <dgm:pt modelId="{E9C2760A-79E5-43D7-A17D-05FB9D507E71}" type="sibTrans" cxnId="{460DFC3B-E5EB-49E1-AD3A-76B4930AA577}">
      <dgm:prSet/>
      <dgm:spPr/>
      <dgm:t>
        <a:bodyPr/>
        <a:lstStyle/>
        <a:p>
          <a:endParaRPr lang="en-US"/>
        </a:p>
      </dgm:t>
    </dgm:pt>
    <dgm:pt modelId="{8980389C-6B11-4371-84BE-1290409E9F47}">
      <dgm:prSet phldrT="[Text]" custT="1"/>
      <dgm:spPr/>
      <dgm:t>
        <a:bodyPr/>
        <a:lstStyle/>
        <a:p>
          <a:r>
            <a:rPr lang="sr-Cyrl-RS" sz="1600" dirty="0"/>
            <a:t>израда библиографије</a:t>
          </a:r>
          <a:r>
            <a:rPr lang="en-US" sz="1600" dirty="0"/>
            <a:t> </a:t>
          </a:r>
          <a:r>
            <a:rPr lang="sr-Cyrl-RS" sz="1600" dirty="0"/>
            <a:t>и</a:t>
          </a:r>
        </a:p>
        <a:p>
          <a:r>
            <a:rPr lang="sr-Cyrl-RS" sz="1600" dirty="0"/>
            <a:t>библиографски апарат</a:t>
          </a:r>
          <a:endParaRPr lang="en-US" sz="1600" dirty="0"/>
        </a:p>
      </dgm:t>
    </dgm:pt>
    <dgm:pt modelId="{18183E82-B61B-47D7-B78F-BAA7BB399FC0}" type="parTrans" cxnId="{0BA17EB1-7958-43FD-A97E-42A7CDE9CB32}">
      <dgm:prSet/>
      <dgm:spPr/>
      <dgm:t>
        <a:bodyPr/>
        <a:lstStyle/>
        <a:p>
          <a:endParaRPr lang="en-US"/>
        </a:p>
      </dgm:t>
    </dgm:pt>
    <dgm:pt modelId="{8548C543-33EE-472E-AED1-1D27B470B306}" type="sibTrans" cxnId="{0BA17EB1-7958-43FD-A97E-42A7CDE9CB32}">
      <dgm:prSet/>
      <dgm:spPr/>
      <dgm:t>
        <a:bodyPr/>
        <a:lstStyle/>
        <a:p>
          <a:endParaRPr lang="en-US"/>
        </a:p>
      </dgm:t>
    </dgm:pt>
    <dgm:pt modelId="{220BBCEF-89AF-4AC0-A718-9A7F0524DB95}">
      <dgm:prSet phldrT="[Text]" custT="1"/>
      <dgm:spPr/>
      <dgm:t>
        <a:bodyPr/>
        <a:lstStyle/>
        <a:p>
          <a:r>
            <a:rPr lang="sr-Cyrl-RS" sz="1600" dirty="0"/>
            <a:t>библиографија као извор</a:t>
          </a:r>
        </a:p>
        <a:p>
          <a:r>
            <a:rPr lang="sr-Cyrl-RS" sz="1600" dirty="0"/>
            <a:t>(откривене-нове информације)</a:t>
          </a:r>
          <a:endParaRPr lang="en-US" sz="1600" dirty="0"/>
        </a:p>
      </dgm:t>
    </dgm:pt>
    <dgm:pt modelId="{A0E660FB-B997-4239-A28C-6DFB0607AB50}" type="parTrans" cxnId="{4C882BC6-02B3-4404-86EB-089D011D9568}">
      <dgm:prSet/>
      <dgm:spPr/>
      <dgm:t>
        <a:bodyPr/>
        <a:lstStyle/>
        <a:p>
          <a:endParaRPr lang="en-US"/>
        </a:p>
      </dgm:t>
    </dgm:pt>
    <dgm:pt modelId="{ACED66EA-0C4F-48D8-94C7-D892E9EB5F21}" type="sibTrans" cxnId="{4C882BC6-02B3-4404-86EB-089D011D9568}">
      <dgm:prSet/>
      <dgm:spPr/>
      <dgm:t>
        <a:bodyPr/>
        <a:lstStyle/>
        <a:p>
          <a:endParaRPr lang="en-US"/>
        </a:p>
      </dgm:t>
    </dgm:pt>
    <dgm:pt modelId="{C00F2F50-55AB-47CB-8F55-D4D34CA75994}">
      <dgm:prSet phldrT="[Text]" custT="1"/>
      <dgm:spPr/>
      <dgm:t>
        <a:bodyPr/>
        <a:lstStyle/>
        <a:p>
          <a:r>
            <a:rPr lang="sr-Cyrl-RS" sz="1600" dirty="0"/>
            <a:t>истраживач</a:t>
          </a:r>
        </a:p>
        <a:p>
          <a:r>
            <a:rPr lang="sr-Cyrl-RS" sz="1600" dirty="0"/>
            <a:t>(научни рад)</a:t>
          </a:r>
          <a:endParaRPr lang="en-US" sz="1600" dirty="0"/>
        </a:p>
      </dgm:t>
    </dgm:pt>
    <dgm:pt modelId="{55CA4316-B388-494C-9D81-554C1066D628}" type="parTrans" cxnId="{AF43081B-4ECE-4A12-89CF-64DE7E8EC655}">
      <dgm:prSet/>
      <dgm:spPr/>
      <dgm:t>
        <a:bodyPr/>
        <a:lstStyle/>
        <a:p>
          <a:endParaRPr lang="en-US"/>
        </a:p>
      </dgm:t>
    </dgm:pt>
    <dgm:pt modelId="{A007C0FC-6B3E-4AF9-84C2-6A7A233102DD}" type="sibTrans" cxnId="{AF43081B-4ECE-4A12-89CF-64DE7E8EC655}">
      <dgm:prSet/>
      <dgm:spPr/>
      <dgm:t>
        <a:bodyPr/>
        <a:lstStyle/>
        <a:p>
          <a:endParaRPr lang="en-US"/>
        </a:p>
      </dgm:t>
    </dgm:pt>
    <dgm:pt modelId="{E2DB7BE5-1880-464E-8947-E3DF5F321453}" type="pres">
      <dgm:prSet presAssocID="{C7714913-84BE-446E-8B91-F74510F5403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1146DA-8424-4806-9DF9-5C63DC86D0CA}" type="pres">
      <dgm:prSet presAssocID="{6E788CA1-98D6-4B7A-8CEA-F7863EAFD487}" presName="node" presStyleLbl="node1" presStyleIdx="0" presStyleCnt="5" custScaleX="125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C9B324-ED6D-48FF-96C6-8C19617A2CCA}" type="pres">
      <dgm:prSet presAssocID="{6E788CA1-98D6-4B7A-8CEA-F7863EAFD487}" presName="spNode" presStyleCnt="0"/>
      <dgm:spPr/>
    </dgm:pt>
    <dgm:pt modelId="{544E7A93-D566-425A-9C6E-BD0D9700088D}" type="pres">
      <dgm:prSet presAssocID="{1DE08289-05F8-4BDC-B327-BADFE07B55E6}" presName="sibTrans" presStyleLbl="sibTrans1D1" presStyleIdx="0" presStyleCnt="5"/>
      <dgm:spPr/>
      <dgm:t>
        <a:bodyPr/>
        <a:lstStyle/>
        <a:p>
          <a:endParaRPr lang="en-US"/>
        </a:p>
      </dgm:t>
    </dgm:pt>
    <dgm:pt modelId="{205D5D90-C633-4941-B8DE-F94CD1F89748}" type="pres">
      <dgm:prSet presAssocID="{99AA46C6-75F4-47A6-8181-0B565A1C5AA0}" presName="node" presStyleLbl="node1" presStyleIdx="1" presStyleCnt="5" custScaleX="1074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22754D-4443-4314-AC25-52142D61B01A}" type="pres">
      <dgm:prSet presAssocID="{99AA46C6-75F4-47A6-8181-0B565A1C5AA0}" presName="spNode" presStyleCnt="0"/>
      <dgm:spPr/>
    </dgm:pt>
    <dgm:pt modelId="{17690A6A-3124-4759-9530-34292BF3E033}" type="pres">
      <dgm:prSet presAssocID="{E9C2760A-79E5-43D7-A17D-05FB9D507E71}" presName="sibTrans" presStyleLbl="sibTrans1D1" presStyleIdx="1" presStyleCnt="5"/>
      <dgm:spPr/>
      <dgm:t>
        <a:bodyPr/>
        <a:lstStyle/>
        <a:p>
          <a:endParaRPr lang="en-US"/>
        </a:p>
      </dgm:t>
    </dgm:pt>
    <dgm:pt modelId="{3753EEB1-DC6E-49FE-AAA6-77CC114E9D08}" type="pres">
      <dgm:prSet presAssocID="{8980389C-6B11-4371-84BE-1290409E9F47}" presName="node" presStyleLbl="node1" presStyleIdx="2" presStyleCnt="5" custScaleX="1137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766F6D-7023-412F-854A-4C7ABC0D391E}" type="pres">
      <dgm:prSet presAssocID="{8980389C-6B11-4371-84BE-1290409E9F47}" presName="spNode" presStyleCnt="0"/>
      <dgm:spPr/>
    </dgm:pt>
    <dgm:pt modelId="{05B808CE-1884-479B-81E3-F7F458574E86}" type="pres">
      <dgm:prSet presAssocID="{8548C543-33EE-472E-AED1-1D27B470B306}" presName="sibTrans" presStyleLbl="sibTrans1D1" presStyleIdx="2" presStyleCnt="5"/>
      <dgm:spPr/>
      <dgm:t>
        <a:bodyPr/>
        <a:lstStyle/>
        <a:p>
          <a:endParaRPr lang="en-US"/>
        </a:p>
      </dgm:t>
    </dgm:pt>
    <dgm:pt modelId="{14D64F8D-C9B4-4AB1-B5DF-5FC6D24B5BB2}" type="pres">
      <dgm:prSet presAssocID="{220BBCEF-89AF-4AC0-A718-9A7F0524DB95}" presName="node" presStyleLbl="node1" presStyleIdx="3" presStyleCnt="5" custScaleX="1227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658D33-173D-4432-952A-5EA152C5CCC9}" type="pres">
      <dgm:prSet presAssocID="{220BBCEF-89AF-4AC0-A718-9A7F0524DB95}" presName="spNode" presStyleCnt="0"/>
      <dgm:spPr/>
    </dgm:pt>
    <dgm:pt modelId="{030E4867-8A88-4784-ADBE-AE78140FD279}" type="pres">
      <dgm:prSet presAssocID="{ACED66EA-0C4F-48D8-94C7-D892E9EB5F21}" presName="sibTrans" presStyleLbl="sibTrans1D1" presStyleIdx="3" presStyleCnt="5"/>
      <dgm:spPr/>
      <dgm:t>
        <a:bodyPr/>
        <a:lstStyle/>
        <a:p>
          <a:endParaRPr lang="en-US"/>
        </a:p>
      </dgm:t>
    </dgm:pt>
    <dgm:pt modelId="{FD6FB0EB-BC16-4EED-9E37-7576AE90FB3D}" type="pres">
      <dgm:prSet presAssocID="{C00F2F50-55AB-47CB-8F55-D4D34CA7599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2C18D6-D9D9-438E-B6D6-417A7EF35E55}" type="pres">
      <dgm:prSet presAssocID="{C00F2F50-55AB-47CB-8F55-D4D34CA75994}" presName="spNode" presStyleCnt="0"/>
      <dgm:spPr/>
    </dgm:pt>
    <dgm:pt modelId="{44805047-4EA5-4602-9F7C-A8D46D2652BB}" type="pres">
      <dgm:prSet presAssocID="{A007C0FC-6B3E-4AF9-84C2-6A7A233102DD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738A7CE5-30B1-419F-9CF7-2654D984BEEA}" type="presOf" srcId="{E9C2760A-79E5-43D7-A17D-05FB9D507E71}" destId="{17690A6A-3124-4759-9530-34292BF3E033}" srcOrd="0" destOrd="0" presId="urn:microsoft.com/office/officeart/2005/8/layout/cycle5"/>
    <dgm:cxn modelId="{4C882BC6-02B3-4404-86EB-089D011D9568}" srcId="{C7714913-84BE-446E-8B91-F74510F54030}" destId="{220BBCEF-89AF-4AC0-A718-9A7F0524DB95}" srcOrd="3" destOrd="0" parTransId="{A0E660FB-B997-4239-A28C-6DFB0607AB50}" sibTransId="{ACED66EA-0C4F-48D8-94C7-D892E9EB5F21}"/>
    <dgm:cxn modelId="{FE7D875A-0AA1-48F9-8F7E-0535FA41F80E}" type="presOf" srcId="{6E788CA1-98D6-4B7A-8CEA-F7863EAFD487}" destId="{D91146DA-8424-4806-9DF9-5C63DC86D0CA}" srcOrd="0" destOrd="0" presId="urn:microsoft.com/office/officeart/2005/8/layout/cycle5"/>
    <dgm:cxn modelId="{0BA17EB1-7958-43FD-A97E-42A7CDE9CB32}" srcId="{C7714913-84BE-446E-8B91-F74510F54030}" destId="{8980389C-6B11-4371-84BE-1290409E9F47}" srcOrd="2" destOrd="0" parTransId="{18183E82-B61B-47D7-B78F-BAA7BB399FC0}" sibTransId="{8548C543-33EE-472E-AED1-1D27B470B306}"/>
    <dgm:cxn modelId="{628E2A34-6D17-4C85-A8E7-87FC44DB071E}" type="presOf" srcId="{A007C0FC-6B3E-4AF9-84C2-6A7A233102DD}" destId="{44805047-4EA5-4602-9F7C-A8D46D2652BB}" srcOrd="0" destOrd="0" presId="urn:microsoft.com/office/officeart/2005/8/layout/cycle5"/>
    <dgm:cxn modelId="{0CB417A4-725A-4047-BBBA-6E83337A130E}" type="presOf" srcId="{1DE08289-05F8-4BDC-B327-BADFE07B55E6}" destId="{544E7A93-D566-425A-9C6E-BD0D9700088D}" srcOrd="0" destOrd="0" presId="urn:microsoft.com/office/officeart/2005/8/layout/cycle5"/>
    <dgm:cxn modelId="{B12605A8-34B1-4EB9-926B-F723872559FA}" type="presOf" srcId="{C7714913-84BE-446E-8B91-F74510F54030}" destId="{E2DB7BE5-1880-464E-8947-E3DF5F321453}" srcOrd="0" destOrd="0" presId="urn:microsoft.com/office/officeart/2005/8/layout/cycle5"/>
    <dgm:cxn modelId="{323FFD6D-312F-4839-88D3-132226B6F7F2}" type="presOf" srcId="{ACED66EA-0C4F-48D8-94C7-D892E9EB5F21}" destId="{030E4867-8A88-4784-ADBE-AE78140FD279}" srcOrd="0" destOrd="0" presId="urn:microsoft.com/office/officeart/2005/8/layout/cycle5"/>
    <dgm:cxn modelId="{7E0A27F8-9FB5-4159-802D-4096DF9C3272}" type="presOf" srcId="{C00F2F50-55AB-47CB-8F55-D4D34CA75994}" destId="{FD6FB0EB-BC16-4EED-9E37-7576AE90FB3D}" srcOrd="0" destOrd="0" presId="urn:microsoft.com/office/officeart/2005/8/layout/cycle5"/>
    <dgm:cxn modelId="{E6AF175A-2D17-4FB4-A021-AF8A131DC99D}" type="presOf" srcId="{8980389C-6B11-4371-84BE-1290409E9F47}" destId="{3753EEB1-DC6E-49FE-AAA6-77CC114E9D08}" srcOrd="0" destOrd="0" presId="urn:microsoft.com/office/officeart/2005/8/layout/cycle5"/>
    <dgm:cxn modelId="{E28C8803-F0A3-4EDD-8230-59CDE39817F4}" srcId="{C7714913-84BE-446E-8B91-F74510F54030}" destId="{6E788CA1-98D6-4B7A-8CEA-F7863EAFD487}" srcOrd="0" destOrd="0" parTransId="{5905D6DF-8967-4DA8-A07F-E8362399E26F}" sibTransId="{1DE08289-05F8-4BDC-B327-BADFE07B55E6}"/>
    <dgm:cxn modelId="{460DFC3B-E5EB-49E1-AD3A-76B4930AA577}" srcId="{C7714913-84BE-446E-8B91-F74510F54030}" destId="{99AA46C6-75F4-47A6-8181-0B565A1C5AA0}" srcOrd="1" destOrd="0" parTransId="{173338CE-95EB-49A0-A7AD-ED7F025DF888}" sibTransId="{E9C2760A-79E5-43D7-A17D-05FB9D507E71}"/>
    <dgm:cxn modelId="{6544DDF2-B018-43E6-9078-2ED1FA46785E}" type="presOf" srcId="{220BBCEF-89AF-4AC0-A718-9A7F0524DB95}" destId="{14D64F8D-C9B4-4AB1-B5DF-5FC6D24B5BB2}" srcOrd="0" destOrd="0" presId="urn:microsoft.com/office/officeart/2005/8/layout/cycle5"/>
    <dgm:cxn modelId="{D17C8568-2CF9-4808-9E4F-BB8741FD3C88}" type="presOf" srcId="{99AA46C6-75F4-47A6-8181-0B565A1C5AA0}" destId="{205D5D90-C633-4941-B8DE-F94CD1F89748}" srcOrd="0" destOrd="0" presId="urn:microsoft.com/office/officeart/2005/8/layout/cycle5"/>
    <dgm:cxn modelId="{AF43081B-4ECE-4A12-89CF-64DE7E8EC655}" srcId="{C7714913-84BE-446E-8B91-F74510F54030}" destId="{C00F2F50-55AB-47CB-8F55-D4D34CA75994}" srcOrd="4" destOrd="0" parTransId="{55CA4316-B388-494C-9D81-554C1066D628}" sibTransId="{A007C0FC-6B3E-4AF9-84C2-6A7A233102DD}"/>
    <dgm:cxn modelId="{7931088E-5B69-4A2E-8577-100F0B6BDFCA}" type="presOf" srcId="{8548C543-33EE-472E-AED1-1D27B470B306}" destId="{05B808CE-1884-479B-81E3-F7F458574E86}" srcOrd="0" destOrd="0" presId="urn:microsoft.com/office/officeart/2005/8/layout/cycle5"/>
    <dgm:cxn modelId="{1E14B722-1D58-4E39-B314-5BD49B3210D2}" type="presParOf" srcId="{E2DB7BE5-1880-464E-8947-E3DF5F321453}" destId="{D91146DA-8424-4806-9DF9-5C63DC86D0CA}" srcOrd="0" destOrd="0" presId="urn:microsoft.com/office/officeart/2005/8/layout/cycle5"/>
    <dgm:cxn modelId="{0BE57391-344C-4590-B0BC-BA30DC272E2A}" type="presParOf" srcId="{E2DB7BE5-1880-464E-8947-E3DF5F321453}" destId="{0EC9B324-ED6D-48FF-96C6-8C19617A2CCA}" srcOrd="1" destOrd="0" presId="urn:microsoft.com/office/officeart/2005/8/layout/cycle5"/>
    <dgm:cxn modelId="{E7D29639-554C-4CFE-8349-13F3D1A5208F}" type="presParOf" srcId="{E2DB7BE5-1880-464E-8947-E3DF5F321453}" destId="{544E7A93-D566-425A-9C6E-BD0D9700088D}" srcOrd="2" destOrd="0" presId="urn:microsoft.com/office/officeart/2005/8/layout/cycle5"/>
    <dgm:cxn modelId="{8C1C0806-8C30-4B7D-857E-4670183225AA}" type="presParOf" srcId="{E2DB7BE5-1880-464E-8947-E3DF5F321453}" destId="{205D5D90-C633-4941-B8DE-F94CD1F89748}" srcOrd="3" destOrd="0" presId="urn:microsoft.com/office/officeart/2005/8/layout/cycle5"/>
    <dgm:cxn modelId="{CCD9A4B6-66B0-4032-8169-FD959CD875C0}" type="presParOf" srcId="{E2DB7BE5-1880-464E-8947-E3DF5F321453}" destId="{B222754D-4443-4314-AC25-52142D61B01A}" srcOrd="4" destOrd="0" presId="urn:microsoft.com/office/officeart/2005/8/layout/cycle5"/>
    <dgm:cxn modelId="{53677E19-C80B-458E-9B11-6C8DAADA7EA8}" type="presParOf" srcId="{E2DB7BE5-1880-464E-8947-E3DF5F321453}" destId="{17690A6A-3124-4759-9530-34292BF3E033}" srcOrd="5" destOrd="0" presId="urn:microsoft.com/office/officeart/2005/8/layout/cycle5"/>
    <dgm:cxn modelId="{01CAB0AA-8EF3-4CF7-B125-C07759362EF2}" type="presParOf" srcId="{E2DB7BE5-1880-464E-8947-E3DF5F321453}" destId="{3753EEB1-DC6E-49FE-AAA6-77CC114E9D08}" srcOrd="6" destOrd="0" presId="urn:microsoft.com/office/officeart/2005/8/layout/cycle5"/>
    <dgm:cxn modelId="{23E06C3C-D299-4915-B9B0-C3A334A55446}" type="presParOf" srcId="{E2DB7BE5-1880-464E-8947-E3DF5F321453}" destId="{47766F6D-7023-412F-854A-4C7ABC0D391E}" srcOrd="7" destOrd="0" presId="urn:microsoft.com/office/officeart/2005/8/layout/cycle5"/>
    <dgm:cxn modelId="{5BF723AA-CBEE-4C12-A93F-CD21BE79ED29}" type="presParOf" srcId="{E2DB7BE5-1880-464E-8947-E3DF5F321453}" destId="{05B808CE-1884-479B-81E3-F7F458574E86}" srcOrd="8" destOrd="0" presId="urn:microsoft.com/office/officeart/2005/8/layout/cycle5"/>
    <dgm:cxn modelId="{D76F3595-DDB1-42F9-911A-B94082BE6D01}" type="presParOf" srcId="{E2DB7BE5-1880-464E-8947-E3DF5F321453}" destId="{14D64F8D-C9B4-4AB1-B5DF-5FC6D24B5BB2}" srcOrd="9" destOrd="0" presId="urn:microsoft.com/office/officeart/2005/8/layout/cycle5"/>
    <dgm:cxn modelId="{68F8ABF6-2417-4D05-956C-24FA2FA5771E}" type="presParOf" srcId="{E2DB7BE5-1880-464E-8947-E3DF5F321453}" destId="{C2658D33-173D-4432-952A-5EA152C5CCC9}" srcOrd="10" destOrd="0" presId="urn:microsoft.com/office/officeart/2005/8/layout/cycle5"/>
    <dgm:cxn modelId="{EBC87613-D76A-4729-BC30-4266F43CA322}" type="presParOf" srcId="{E2DB7BE5-1880-464E-8947-E3DF5F321453}" destId="{030E4867-8A88-4784-ADBE-AE78140FD279}" srcOrd="11" destOrd="0" presId="urn:microsoft.com/office/officeart/2005/8/layout/cycle5"/>
    <dgm:cxn modelId="{66108D63-B52C-4476-923C-60662A3DDAB9}" type="presParOf" srcId="{E2DB7BE5-1880-464E-8947-E3DF5F321453}" destId="{FD6FB0EB-BC16-4EED-9E37-7576AE90FB3D}" srcOrd="12" destOrd="0" presId="urn:microsoft.com/office/officeart/2005/8/layout/cycle5"/>
    <dgm:cxn modelId="{6C01A039-6051-490F-A8E6-1997865EAA99}" type="presParOf" srcId="{E2DB7BE5-1880-464E-8947-E3DF5F321453}" destId="{2D2C18D6-D9D9-438E-B6D6-417A7EF35E55}" srcOrd="13" destOrd="0" presId="urn:microsoft.com/office/officeart/2005/8/layout/cycle5"/>
    <dgm:cxn modelId="{65ACB971-39D2-47C2-9E4C-FD946CBE4E03}" type="presParOf" srcId="{E2DB7BE5-1880-464E-8947-E3DF5F321453}" destId="{44805047-4EA5-4602-9F7C-A8D46D2652BB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146DA-8424-4806-9DF9-5C63DC86D0CA}">
      <dsp:nvSpPr>
        <dsp:cNvPr id="0" name=""/>
        <dsp:cNvSpPr/>
      </dsp:nvSpPr>
      <dsp:spPr>
        <a:xfrm>
          <a:off x="3097564" y="2591"/>
          <a:ext cx="2062029" cy="10692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одређивање теме (предмета) библиографије</a:t>
          </a:r>
          <a:endParaRPr lang="en-US" sz="1600" kern="1200" dirty="0"/>
        </a:p>
      </dsp:txBody>
      <dsp:txXfrm>
        <a:off x="3149760" y="54787"/>
        <a:ext cx="1957637" cy="964852"/>
      </dsp:txXfrm>
    </dsp:sp>
    <dsp:sp modelId="{544E7A93-D566-425A-9C6E-BD0D9700088D}">
      <dsp:nvSpPr>
        <dsp:cNvPr id="0" name=""/>
        <dsp:cNvSpPr/>
      </dsp:nvSpPr>
      <dsp:spPr>
        <a:xfrm>
          <a:off x="1993677" y="537213"/>
          <a:ext cx="4269802" cy="4269802"/>
        </a:xfrm>
        <a:custGeom>
          <a:avLst/>
          <a:gdLst/>
          <a:ahLst/>
          <a:cxnLst/>
          <a:rect l="0" t="0" r="0" b="0"/>
          <a:pathLst>
            <a:path>
              <a:moveTo>
                <a:pt x="3336370" y="370170"/>
              </a:moveTo>
              <a:arcTo wR="2134901" hR="2134901" stAng="18254876" swAng="981865"/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D5D90-C633-4941-B8DE-F94CD1F89748}">
      <dsp:nvSpPr>
        <dsp:cNvPr id="0" name=""/>
        <dsp:cNvSpPr/>
      </dsp:nvSpPr>
      <dsp:spPr>
        <a:xfrm>
          <a:off x="5275276" y="1477771"/>
          <a:ext cx="1767428" cy="10692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библиографски извори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(скривене информације)</a:t>
          </a:r>
          <a:endParaRPr lang="en-US" sz="1600" kern="1200" dirty="0"/>
        </a:p>
      </dsp:txBody>
      <dsp:txXfrm>
        <a:off x="5327472" y="1529967"/>
        <a:ext cx="1663036" cy="964852"/>
      </dsp:txXfrm>
    </dsp:sp>
    <dsp:sp modelId="{17690A6A-3124-4759-9530-34292BF3E033}">
      <dsp:nvSpPr>
        <dsp:cNvPr id="0" name=""/>
        <dsp:cNvSpPr/>
      </dsp:nvSpPr>
      <dsp:spPr>
        <a:xfrm>
          <a:off x="1993677" y="537213"/>
          <a:ext cx="4269802" cy="4269802"/>
        </a:xfrm>
        <a:custGeom>
          <a:avLst/>
          <a:gdLst/>
          <a:ahLst/>
          <a:cxnLst/>
          <a:rect l="0" t="0" r="0" b="0"/>
          <a:pathLst>
            <a:path>
              <a:moveTo>
                <a:pt x="4264671" y="2282824"/>
              </a:moveTo>
              <a:arcTo wR="2134901" hR="2134901" stAng="21838387" swAng="1359199"/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3EEB1-DC6E-49FE-AAA6-77CC114E9D08}">
      <dsp:nvSpPr>
        <dsp:cNvPr id="0" name=""/>
        <dsp:cNvSpPr/>
      </dsp:nvSpPr>
      <dsp:spPr>
        <a:xfrm>
          <a:off x="4447713" y="3864663"/>
          <a:ext cx="1871457" cy="10692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израда библиографије</a:t>
          </a:r>
          <a:r>
            <a:rPr lang="en-US" sz="1600" kern="1200" dirty="0"/>
            <a:t> </a:t>
          </a:r>
          <a:r>
            <a:rPr lang="sr-Cyrl-RS" sz="1600" kern="1200" dirty="0"/>
            <a:t>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библиографски апарат</a:t>
          </a:r>
          <a:endParaRPr lang="en-US" sz="1600" kern="1200" dirty="0"/>
        </a:p>
      </dsp:txBody>
      <dsp:txXfrm>
        <a:off x="4499909" y="3916859"/>
        <a:ext cx="1767065" cy="964852"/>
      </dsp:txXfrm>
    </dsp:sp>
    <dsp:sp modelId="{05B808CE-1884-479B-81E3-F7F458574E86}">
      <dsp:nvSpPr>
        <dsp:cNvPr id="0" name=""/>
        <dsp:cNvSpPr/>
      </dsp:nvSpPr>
      <dsp:spPr>
        <a:xfrm>
          <a:off x="1993677" y="537213"/>
          <a:ext cx="4269802" cy="4269802"/>
        </a:xfrm>
        <a:custGeom>
          <a:avLst/>
          <a:gdLst/>
          <a:ahLst/>
          <a:cxnLst/>
          <a:rect l="0" t="0" r="0" b="0"/>
          <a:pathLst>
            <a:path>
              <a:moveTo>
                <a:pt x="2341975" y="4259736"/>
              </a:moveTo>
              <a:arcTo wR="2134901" hR="2134901" stAng="5066032" swAng="548237"/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D64F8D-C9B4-4AB1-B5DF-5FC6D24B5BB2}">
      <dsp:nvSpPr>
        <dsp:cNvPr id="0" name=""/>
        <dsp:cNvSpPr/>
      </dsp:nvSpPr>
      <dsp:spPr>
        <a:xfrm>
          <a:off x="1864307" y="3864663"/>
          <a:ext cx="2018815" cy="10692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библиографија као извор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(откривене-нове информације)</a:t>
          </a:r>
          <a:endParaRPr lang="en-US" sz="1600" kern="1200" dirty="0"/>
        </a:p>
      </dsp:txBody>
      <dsp:txXfrm>
        <a:off x="1916503" y="3916859"/>
        <a:ext cx="1914423" cy="964852"/>
      </dsp:txXfrm>
    </dsp:sp>
    <dsp:sp modelId="{030E4867-8A88-4784-ADBE-AE78140FD279}">
      <dsp:nvSpPr>
        <dsp:cNvPr id="0" name=""/>
        <dsp:cNvSpPr/>
      </dsp:nvSpPr>
      <dsp:spPr>
        <a:xfrm>
          <a:off x="1993677" y="537213"/>
          <a:ext cx="4269802" cy="4269802"/>
        </a:xfrm>
        <a:custGeom>
          <a:avLst/>
          <a:gdLst/>
          <a:ahLst/>
          <a:cxnLst/>
          <a:rect l="0" t="0" r="0" b="0"/>
          <a:pathLst>
            <a:path>
              <a:moveTo>
                <a:pt x="226411" y="3091703"/>
              </a:moveTo>
              <a:arcTo wR="2134901" hR="2134901" stAng="9202414" swAng="1359199"/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FB0EB-BC16-4EED-9E37-7576AE90FB3D}">
      <dsp:nvSpPr>
        <dsp:cNvPr id="0" name=""/>
        <dsp:cNvSpPr/>
      </dsp:nvSpPr>
      <dsp:spPr>
        <a:xfrm>
          <a:off x="1275671" y="1477771"/>
          <a:ext cx="1644991" cy="10692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истраживач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(научни рад)</a:t>
          </a:r>
          <a:endParaRPr lang="en-US" sz="1600" kern="1200" dirty="0"/>
        </a:p>
      </dsp:txBody>
      <dsp:txXfrm>
        <a:off x="1327867" y="1529967"/>
        <a:ext cx="1540599" cy="964852"/>
      </dsp:txXfrm>
    </dsp:sp>
    <dsp:sp modelId="{44805047-4EA5-4602-9F7C-A8D46D2652BB}">
      <dsp:nvSpPr>
        <dsp:cNvPr id="0" name=""/>
        <dsp:cNvSpPr/>
      </dsp:nvSpPr>
      <dsp:spPr>
        <a:xfrm>
          <a:off x="1993677" y="537213"/>
          <a:ext cx="4269802" cy="4269802"/>
        </a:xfrm>
        <a:custGeom>
          <a:avLst/>
          <a:gdLst/>
          <a:ahLst/>
          <a:cxnLst/>
          <a:rect l="0" t="0" r="0" b="0"/>
          <a:pathLst>
            <a:path>
              <a:moveTo>
                <a:pt x="484899" y="780169"/>
              </a:moveTo>
              <a:arcTo wR="2134901" hR="2134901" stAng="13163259" swAng="981865"/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28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00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5506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051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2285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055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233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27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5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09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584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94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05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46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08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00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706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bcg-digitalnabibliografija.me/bibliografija_tekuca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БИБЛИОГРАФИЈА</a:t>
            </a:r>
            <a:br>
              <a:rPr lang="sr-Cyrl-RS" dirty="0"/>
            </a:br>
            <a:r>
              <a:rPr lang="sr-Cyrl-RS" dirty="0"/>
              <a:t>стручни испит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5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900050" cy="1320800"/>
          </a:xfrm>
        </p:spPr>
        <p:txBody>
          <a:bodyPr>
            <a:normAutofit/>
          </a:bodyPr>
          <a:lstStyle/>
          <a:p>
            <a:pPr algn="ctr"/>
            <a:r>
              <a:rPr lang="sr-Cyrl-CS" altLang="en-US" dirty="0"/>
              <a:t>Класификација библиографске грађе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9183" y="2306595"/>
            <a:ext cx="8596668" cy="4201297"/>
          </a:xfrm>
        </p:spPr>
        <p:txBody>
          <a:bodyPr>
            <a:normAutofit/>
          </a:bodyPr>
          <a:lstStyle/>
          <a:p>
            <a:pPr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en-US" altLang="en-US" sz="2600" dirty="0">
                <a:solidFill>
                  <a:srgbClr val="C00000"/>
                </a:solidFill>
              </a:rPr>
              <a:t>У</a:t>
            </a:r>
            <a:r>
              <a:rPr lang="sr-Cyrl-RS" altLang="en-US" sz="2600" dirty="0">
                <a:solidFill>
                  <a:srgbClr val="C00000"/>
                </a:solidFill>
              </a:rPr>
              <a:t>ниверзална децимална класификација (УДК) – најшире примењена класификација,</a:t>
            </a:r>
          </a:p>
          <a:p>
            <a:pPr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600" dirty="0">
                <a:solidFill>
                  <a:srgbClr val="C00000"/>
                </a:solidFill>
              </a:rPr>
              <a:t>а</a:t>
            </a:r>
            <a:r>
              <a:rPr lang="en-US" altLang="en-US" sz="2600" dirty="0">
                <a:solidFill>
                  <a:srgbClr val="C00000"/>
                </a:solidFill>
              </a:rPr>
              <a:t>лфабетск</a:t>
            </a:r>
            <a:r>
              <a:rPr lang="sr-Cyrl-RS" altLang="en-US" sz="2600" dirty="0">
                <a:solidFill>
                  <a:srgbClr val="C00000"/>
                </a:solidFill>
              </a:rPr>
              <a:t>а</a:t>
            </a:r>
            <a:r>
              <a:rPr lang="en-US" altLang="en-US" sz="2600" dirty="0">
                <a:solidFill>
                  <a:srgbClr val="C00000"/>
                </a:solidFill>
              </a:rPr>
              <a:t> </a:t>
            </a:r>
            <a:r>
              <a:rPr lang="sr-Cyrl-RS" altLang="en-US" sz="2600" dirty="0">
                <a:solidFill>
                  <a:srgbClr val="C00000"/>
                </a:solidFill>
              </a:rPr>
              <a:t>(по ауторима, насловима),</a:t>
            </a:r>
          </a:p>
          <a:p>
            <a:pPr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600" dirty="0">
                <a:solidFill>
                  <a:srgbClr val="C00000"/>
                </a:solidFill>
              </a:rPr>
              <a:t>х</a:t>
            </a:r>
            <a:r>
              <a:rPr lang="en-US" altLang="en-US" sz="2600" dirty="0">
                <a:solidFill>
                  <a:srgbClr val="C00000"/>
                </a:solidFill>
              </a:rPr>
              <a:t>ронолошк</a:t>
            </a:r>
            <a:r>
              <a:rPr lang="sr-Cyrl-RS" altLang="en-US" sz="2600" dirty="0">
                <a:solidFill>
                  <a:srgbClr val="C00000"/>
                </a:solidFill>
              </a:rPr>
              <a:t>а,</a:t>
            </a:r>
          </a:p>
          <a:p>
            <a:pPr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600" dirty="0">
                <a:solidFill>
                  <a:srgbClr val="C00000"/>
                </a:solidFill>
              </a:rPr>
              <a:t>стручна или тематска,</a:t>
            </a:r>
          </a:p>
          <a:p>
            <a:pPr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600" dirty="0">
                <a:solidFill>
                  <a:srgbClr val="C00000"/>
                </a:solidFill>
              </a:rPr>
              <a:t>унакрсна или к</a:t>
            </a:r>
            <a:r>
              <a:rPr lang="en-US" altLang="en-US" sz="2600" dirty="0">
                <a:solidFill>
                  <a:srgbClr val="C00000"/>
                </a:solidFill>
              </a:rPr>
              <a:t>омбинован</a:t>
            </a:r>
            <a:r>
              <a:rPr lang="sr-Cyrl-RS" altLang="en-US" sz="2600" dirty="0">
                <a:solidFill>
                  <a:srgbClr val="C00000"/>
                </a:solidFill>
              </a:rPr>
              <a:t>а (обједињује све претходне).</a:t>
            </a:r>
            <a:endParaRPr lang="en-US" altLang="en-US" sz="2600" dirty="0">
              <a:solidFill>
                <a:srgbClr val="C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Међународни стандарди за библиографски опис грађе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hr-HR" altLang="en-US" sz="2400" dirty="0">
                <a:solidFill>
                  <a:srgbClr val="FF0000"/>
                </a:solidFill>
              </a:rPr>
              <a:t>ISBD(M)</a:t>
            </a:r>
            <a:r>
              <a:rPr lang="sr-Cyrl-CS" altLang="en-US" sz="2400" dirty="0"/>
              <a:t> − монографске публикације</a:t>
            </a:r>
          </a:p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hr-HR" altLang="en-US" sz="2400" dirty="0">
                <a:solidFill>
                  <a:srgbClr val="FF0000"/>
                </a:solidFill>
              </a:rPr>
              <a:t>ISBD(A)</a:t>
            </a:r>
            <a:r>
              <a:rPr lang="sr-Cyrl-CS" altLang="en-US" sz="2400" dirty="0"/>
              <a:t> − стара и ретка књига</a:t>
            </a:r>
          </a:p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2400" dirty="0">
                <a:solidFill>
                  <a:srgbClr val="FF0000"/>
                </a:solidFill>
              </a:rPr>
              <a:t>ISBD(NBM) </a:t>
            </a:r>
            <a:r>
              <a:rPr lang="sr-Cyrl-CS" altLang="en-US" sz="2400" dirty="0"/>
              <a:t>−</a:t>
            </a:r>
            <a:r>
              <a:rPr lang="en-US" altLang="en-US" sz="2400" dirty="0"/>
              <a:t> </a:t>
            </a:r>
            <a:r>
              <a:rPr lang="sr-Cyrl-RS" altLang="en-US" sz="2400" dirty="0"/>
              <a:t>некњижна грађа</a:t>
            </a:r>
            <a:endParaRPr lang="sr-Cyrl-CS" altLang="en-US" sz="2400" dirty="0"/>
          </a:p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hr-HR" altLang="en-US" sz="2400" dirty="0">
                <a:solidFill>
                  <a:srgbClr val="FF0000"/>
                </a:solidFill>
              </a:rPr>
              <a:t>ISBD(</a:t>
            </a:r>
            <a:r>
              <a:rPr lang="en-US" altLang="en-US" sz="2400" dirty="0">
                <a:solidFill>
                  <a:srgbClr val="FF0000"/>
                </a:solidFill>
              </a:rPr>
              <a:t>CR</a:t>
            </a:r>
            <a:r>
              <a:rPr lang="hr-HR" altLang="en-US" sz="2400" dirty="0">
                <a:solidFill>
                  <a:srgbClr val="FF0000"/>
                </a:solidFill>
              </a:rPr>
              <a:t>)</a:t>
            </a:r>
            <a:r>
              <a:rPr lang="sr-Cyrl-CS" altLang="en-US" sz="2400" dirty="0">
                <a:solidFill>
                  <a:srgbClr val="FF0000"/>
                </a:solidFill>
              </a:rPr>
              <a:t> </a:t>
            </a:r>
            <a:r>
              <a:rPr lang="sr-Cyrl-CS" altLang="en-US" sz="2400" dirty="0"/>
              <a:t>− серијске публикације и други континуирани извори</a:t>
            </a:r>
          </a:p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hr-HR" altLang="en-US" sz="2400" dirty="0">
                <a:solidFill>
                  <a:srgbClr val="FF0000"/>
                </a:solidFill>
              </a:rPr>
              <a:t>ISBD(CP)</a:t>
            </a:r>
            <a:r>
              <a:rPr lang="sr-Cyrl-CS" altLang="en-US" sz="2400" dirty="0"/>
              <a:t> − саставни делови (чланци)</a:t>
            </a:r>
          </a:p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2400" dirty="0">
                <a:solidFill>
                  <a:srgbClr val="FF0000"/>
                </a:solidFill>
              </a:rPr>
              <a:t>ISBD(PM) </a:t>
            </a:r>
            <a:r>
              <a:rPr lang="sr-Cyrl-CS" altLang="en-US" sz="2400" dirty="0"/>
              <a:t>−</a:t>
            </a:r>
            <a:r>
              <a:rPr lang="en-US" altLang="en-US" sz="2400" dirty="0"/>
              <a:t> </a:t>
            </a:r>
            <a:r>
              <a:rPr lang="sr-Cyrl-RS" altLang="en-US" sz="2400" dirty="0"/>
              <a:t>штампане музикалије</a:t>
            </a:r>
          </a:p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2400" dirty="0">
                <a:solidFill>
                  <a:srgbClr val="FF0000"/>
                </a:solidFill>
              </a:rPr>
              <a:t>ISBD(CM)</a:t>
            </a:r>
            <a:r>
              <a:rPr lang="en-US" altLang="en-US" sz="2400" dirty="0"/>
              <a:t> </a:t>
            </a:r>
            <a:r>
              <a:rPr lang="sr-Cyrl-CS" altLang="en-US" sz="2400" dirty="0"/>
              <a:t>−</a:t>
            </a:r>
            <a:r>
              <a:rPr lang="sr-Cyrl-RS" altLang="en-US" sz="2400" dirty="0"/>
              <a:t> картографска грађа</a:t>
            </a:r>
          </a:p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hr-HR" altLang="en-US" sz="2400" dirty="0">
                <a:solidFill>
                  <a:srgbClr val="FF0000"/>
                </a:solidFill>
              </a:rPr>
              <a:t>ISBD(</a:t>
            </a:r>
            <a:r>
              <a:rPr lang="sr-Cyrl-RS" altLang="en-US" sz="2400" dirty="0">
                <a:solidFill>
                  <a:srgbClr val="FF0000"/>
                </a:solidFill>
              </a:rPr>
              <a:t>Е</a:t>
            </a:r>
            <a:r>
              <a:rPr lang="en-US" altLang="en-US" sz="2400" dirty="0">
                <a:solidFill>
                  <a:srgbClr val="FF0000"/>
                </a:solidFill>
              </a:rPr>
              <a:t>R</a:t>
            </a:r>
            <a:r>
              <a:rPr lang="hr-HR" altLang="en-US" sz="2400" dirty="0">
                <a:solidFill>
                  <a:srgbClr val="FF0000"/>
                </a:solidFill>
              </a:rPr>
              <a:t>)</a:t>
            </a:r>
            <a:r>
              <a:rPr lang="sr-Cyrl-CS" altLang="en-US" sz="2400" dirty="0"/>
              <a:t> − </a:t>
            </a:r>
            <a:r>
              <a:rPr lang="en-US" altLang="en-US" sz="2400" dirty="0"/>
              <a:t>e</a:t>
            </a:r>
            <a:r>
              <a:rPr lang="sr-Cyrl-RS" altLang="en-US" sz="2400" dirty="0"/>
              <a:t>лектронски извори</a:t>
            </a:r>
          </a:p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2400" dirty="0">
                <a:solidFill>
                  <a:srgbClr val="FF0000"/>
                </a:solidFill>
              </a:rPr>
              <a:t>ISBD(G)</a:t>
            </a:r>
            <a:r>
              <a:rPr lang="sr-Cyrl-RS" altLang="en-US" sz="2400" dirty="0">
                <a:solidFill>
                  <a:srgbClr val="FF0000"/>
                </a:solidFill>
              </a:rPr>
              <a:t> </a:t>
            </a:r>
            <a:r>
              <a:rPr lang="sr-Cyrl-CS" altLang="en-US" sz="2400" dirty="0"/>
              <a:t>− општи међународни стандардни библиографски опис</a:t>
            </a:r>
          </a:p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2400" dirty="0">
                <a:solidFill>
                  <a:srgbClr val="FF0000"/>
                </a:solidFill>
              </a:rPr>
              <a:t>ISBD</a:t>
            </a:r>
            <a:r>
              <a:rPr lang="sr-Cyrl-CS" altLang="en-US" sz="2400" dirty="0">
                <a:solidFill>
                  <a:srgbClr val="FF0000"/>
                </a:solidFill>
              </a:rPr>
              <a:t> </a:t>
            </a:r>
            <a:r>
              <a:rPr lang="sr-Cyrl-CS" altLang="en-US" sz="2400" dirty="0"/>
              <a:t>− </a:t>
            </a:r>
            <a:r>
              <a:rPr lang="sr-Cyrl-RS" altLang="en-US" sz="2400" dirty="0"/>
              <a:t>о</a:t>
            </a:r>
            <a:r>
              <a:rPr lang="sr-Cyrl-CS" altLang="en-US" sz="2400" dirty="0"/>
              <a:t>бједињено издање</a:t>
            </a:r>
            <a:r>
              <a:rPr lang="sr-Cyrl-RS" altLang="en-US" sz="2400" dirty="0"/>
              <a:t> </a:t>
            </a:r>
            <a:r>
              <a:rPr lang="en-US" altLang="en-US" sz="2400" dirty="0"/>
              <a:t>(</a:t>
            </a:r>
            <a:r>
              <a:rPr lang="sr-Cyrl-CS" altLang="en-US" sz="2400" dirty="0"/>
              <a:t>Београд : НБС, 2017</a:t>
            </a:r>
            <a:r>
              <a:rPr lang="en-US" altLang="en-US" sz="2400" dirty="0"/>
              <a:t>)</a:t>
            </a:r>
            <a:endParaRPr lang="sr-Cyrl-RS" altLang="en-US" sz="2400" dirty="0"/>
          </a:p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sr-Cyrl-RS" altLang="en-US" sz="2400" dirty="0"/>
          </a:p>
          <a:p>
            <a:pPr marL="6350" indent="0">
              <a:lnSpc>
                <a:spcPct val="90000"/>
              </a:lnSpc>
              <a:spcBef>
                <a:spcPts val="600"/>
              </a:spcBef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RS" altLang="en-US" sz="2400" dirty="0"/>
              <a:t>За рукописе још увек не постоји међународно прихваћени стандард.</a:t>
            </a:r>
            <a:endParaRPr lang="sr-Cyrl-CS" alt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94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04" y="313939"/>
            <a:ext cx="2628900" cy="3857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787" y="247135"/>
            <a:ext cx="2939693" cy="4114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7961" y="247135"/>
            <a:ext cx="2939693" cy="411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3853" y="2653485"/>
            <a:ext cx="2628900" cy="3857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8623" y="2242751"/>
            <a:ext cx="284955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8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Библиографска јединица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043" y="1507525"/>
            <a:ext cx="7521145" cy="453383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sr-Cyrl-RS" sz="1600" dirty="0" smtClean="0">
                <a:solidFill>
                  <a:srgbClr val="FF0000"/>
                </a:solidFill>
              </a:rPr>
              <a:t>ДЕФИНИЦИЈА</a:t>
            </a:r>
          </a:p>
          <a:p>
            <a:pPr marL="0" indent="0">
              <a:buNone/>
            </a:pPr>
            <a:r>
              <a:rPr lang="sr-Cyrl-RS" sz="3200" dirty="0" smtClean="0"/>
              <a:t>Скуп </a:t>
            </a:r>
            <a:r>
              <a:rPr lang="sr-Cyrl-RS" sz="3200" dirty="0"/>
              <a:t>библиографских елемената у складу </a:t>
            </a:r>
            <a:r>
              <a:rPr lang="sr-Cyrl-RS" sz="3200" dirty="0" smtClean="0"/>
              <a:t>са </a:t>
            </a:r>
            <a:r>
              <a:rPr lang="sr-Cyrl-RS" sz="3200" dirty="0"/>
              <a:t>одговарајућим стандардом.</a:t>
            </a:r>
          </a:p>
          <a:p>
            <a:pPr marL="0" indent="0" algn="ctr">
              <a:buNone/>
            </a:pPr>
            <a:endParaRPr lang="sr-Cyrl-RS" sz="1400" dirty="0" smtClean="0"/>
          </a:p>
          <a:p>
            <a:pPr marL="0" indent="0" algn="ctr">
              <a:buNone/>
            </a:pPr>
            <a:r>
              <a:rPr lang="sr-Cyrl-RS" sz="1600" dirty="0" smtClean="0">
                <a:solidFill>
                  <a:srgbClr val="FF0000"/>
                </a:solidFill>
              </a:rPr>
              <a:t>ИЗГЛЕД</a:t>
            </a:r>
            <a:endParaRPr lang="en-US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Cyrl-RS" sz="3200" dirty="0" smtClean="0"/>
              <a:t>Пуни </a:t>
            </a:r>
            <a:r>
              <a:rPr lang="sr-Cyrl-RS" sz="3200" dirty="0"/>
              <a:t>и скраћени библиографски опис зависно од сврхе библиографије</a:t>
            </a:r>
            <a:r>
              <a:rPr lang="sr-Cyrl-RS" sz="3200" dirty="0" smtClean="0"/>
              <a:t>.</a:t>
            </a:r>
          </a:p>
          <a:p>
            <a:pPr marL="0" indent="0" algn="ctr">
              <a:buNone/>
            </a:pPr>
            <a:r>
              <a:rPr lang="sr-Cyrl-RS" sz="1600" dirty="0" smtClean="0">
                <a:solidFill>
                  <a:srgbClr val="FF0000"/>
                </a:solidFill>
              </a:rPr>
              <a:t>ВРСТЕ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sz="1600" dirty="0" smtClean="0">
                <a:solidFill>
                  <a:schemeClr val="tx1"/>
                </a:solidFill>
              </a:rPr>
              <a:t>Основне или елементарне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sz="1600" dirty="0" smtClean="0">
                <a:solidFill>
                  <a:schemeClr val="tx1"/>
                </a:solidFill>
              </a:rPr>
              <a:t>Анотиране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sz="1600" dirty="0" smtClean="0">
                <a:solidFill>
                  <a:schemeClr val="tx1"/>
                </a:solidFill>
              </a:rPr>
              <a:t>Садржајне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sz="1600" dirty="0" smtClean="0">
                <a:solidFill>
                  <a:schemeClr val="tx1"/>
                </a:solidFill>
              </a:rPr>
              <a:t>Рекомандирајуће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sz="1600" dirty="0" smtClean="0">
                <a:solidFill>
                  <a:schemeClr val="tx1"/>
                </a:solidFill>
              </a:rPr>
              <a:t>критичке</a:t>
            </a:r>
          </a:p>
          <a:p>
            <a:pPr marL="0" indent="0" algn="ctr">
              <a:buNone/>
            </a:pP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://digital.bms.rs/ebiblioteka/covers/50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100" y="832021"/>
            <a:ext cx="40576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12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Елементи библиографске јединице</a:t>
            </a:r>
            <a:r>
              <a:rPr lang="sr-Cyrl-RS" dirty="0"/>
              <a:t/>
            </a:r>
            <a:br>
              <a:rPr lang="sr-Cyrl-R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767816" cy="4767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1600" dirty="0"/>
              <a:t>Елементи библиографског описа према подручјима у међународно прихваћеним стандардима за библиографски опис:</a:t>
            </a:r>
            <a:endParaRPr lang="en-US" sz="1600" dirty="0"/>
          </a:p>
          <a:p>
            <a:r>
              <a:rPr lang="sr-Cyrl-RS" sz="1600" b="1" dirty="0"/>
              <a:t>Подручје стварног наслова и података о одговорности</a:t>
            </a:r>
            <a:endParaRPr lang="en-US" sz="1600" dirty="0"/>
          </a:p>
          <a:p>
            <a:r>
              <a:rPr lang="sr-Cyrl-RS" sz="1600" b="1" dirty="0"/>
              <a:t>Подручје издања</a:t>
            </a:r>
            <a:endParaRPr lang="en-US" sz="1600" b="1" dirty="0"/>
          </a:p>
          <a:p>
            <a:r>
              <a:rPr lang="sr-Cyrl-RS" sz="1600" b="1" dirty="0"/>
              <a:t>Подручје података специфичних за грађу или врсту извора</a:t>
            </a:r>
            <a:r>
              <a:rPr lang="sr-Cyrl-RS" sz="1600" dirty="0"/>
              <a:t>(специфично за одређене врсте грађе, односно за картографску и </a:t>
            </a:r>
            <a:r>
              <a:rPr lang="en-US" sz="1600" dirty="0"/>
              <a:t>	</a:t>
            </a:r>
            <a:r>
              <a:rPr lang="sr-Cyrl-RS" sz="1600" dirty="0"/>
              <a:t>нотну грађу, као и серијске публикације)</a:t>
            </a:r>
            <a:endParaRPr lang="en-US" sz="1600" dirty="0"/>
          </a:p>
          <a:p>
            <a:r>
              <a:rPr lang="sr-Cyrl-RS" sz="1600" b="1" dirty="0"/>
              <a:t>Подручје издавања, производње, дистрибуције...</a:t>
            </a:r>
            <a:endParaRPr lang="en-US" sz="1600" dirty="0"/>
          </a:p>
          <a:p>
            <a:r>
              <a:rPr lang="sr-Cyrl-RS" sz="1600" b="1" dirty="0"/>
              <a:t>Подручје материјалног описа</a:t>
            </a:r>
            <a:endParaRPr lang="en-US" sz="1600" b="1" dirty="0"/>
          </a:p>
          <a:p>
            <a:r>
              <a:rPr lang="sr-Cyrl-RS" sz="1600" b="1" dirty="0"/>
              <a:t>Подручје издавачке целине (и монографских извора у више делова)</a:t>
            </a:r>
            <a:endParaRPr lang="en-US" sz="1600" dirty="0"/>
          </a:p>
          <a:p>
            <a:r>
              <a:rPr lang="sr-Cyrl-RS" sz="1600" b="1" dirty="0"/>
              <a:t>Подручје напомена</a:t>
            </a:r>
            <a:endParaRPr lang="en-US" sz="1600" b="1" dirty="0"/>
          </a:p>
          <a:p>
            <a:r>
              <a:rPr lang="sr-Cyrl-RS" sz="1600" b="1" dirty="0"/>
              <a:t>Подручје идентификатора извора и услова доступности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58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225" y="636534"/>
            <a:ext cx="1164006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2000" dirty="0">
                <a:solidFill>
                  <a:srgbClr val="C00000"/>
                </a:solidFill>
              </a:rPr>
              <a:t>Библиографски опис монографске публикације</a:t>
            </a:r>
            <a:r>
              <a:rPr lang="sr-Cyrl-RS" sz="2000" dirty="0" smtClean="0">
                <a:solidFill>
                  <a:srgbClr val="C00000"/>
                </a:solidFill>
              </a:rPr>
              <a:t>:</a:t>
            </a:r>
            <a:endParaRPr lang="en-US" sz="2000" dirty="0" smtClean="0">
              <a:solidFill>
                <a:srgbClr val="C00000"/>
              </a:solidFill>
            </a:endParaRPr>
          </a:p>
          <a:p>
            <a:pPr algn="ctr"/>
            <a:endParaRPr lang="sr-Cyrl-RS" dirty="0">
              <a:solidFill>
                <a:srgbClr val="C00000"/>
              </a:solidFill>
            </a:endParaRPr>
          </a:p>
          <a:p>
            <a:endParaRPr lang="sr-Cyrl-RS" sz="1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sr-Cyrl-RS" sz="12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sr-Cyrl-RS" sz="12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Cyrl-RS" sz="1200" b="1" dirty="0"/>
              <a:t>АНДЕРСЕН, Ханс Кристијан, 1805-1875</a:t>
            </a:r>
            <a:r>
              <a:rPr lang="sr-Cyrl-RS" sz="1200" dirty="0"/>
              <a:t/>
            </a:r>
            <a:br>
              <a:rPr lang="sr-Cyrl-RS" sz="1200" dirty="0"/>
            </a:br>
            <a:r>
              <a:rPr lang="sr-Cyrl-RS" sz="1200" dirty="0"/>
              <a:t>    Андерсенове бајке. - Београд : Народна књига, [б. г.] (Београд : Планета). - 150 стр. : илустр. ; 22 </a:t>
            </a:r>
            <a:r>
              <a:rPr lang="en-US" sz="1200" dirty="0"/>
              <a:t>cm. - (</a:t>
            </a:r>
            <a:r>
              <a:rPr lang="sr-Cyrl-RS" sz="1200" dirty="0"/>
              <a:t>Дечје царство / [Народна књига, Београд])</a:t>
            </a:r>
            <a:br>
              <a:rPr lang="sr-Cyrl-RS" sz="1200" dirty="0"/>
            </a:br>
            <a:r>
              <a:rPr lang="sr-Cyrl-RS" sz="1200" dirty="0"/>
              <a:t/>
            </a:r>
            <a:br>
              <a:rPr lang="sr-Cyrl-RS" sz="1200" dirty="0"/>
            </a:br>
            <a:r>
              <a:rPr lang="sr-Cyrl-RS" sz="1200" dirty="0"/>
              <a:t/>
            </a:r>
            <a:br>
              <a:rPr lang="sr-Cyrl-RS" sz="1200" dirty="0"/>
            </a:br>
            <a:r>
              <a:rPr lang="sr-Cyrl-RS" sz="1200" dirty="0"/>
              <a:t/>
            </a:r>
            <a:br>
              <a:rPr lang="sr-Cyrl-RS" sz="1200" dirty="0"/>
            </a:br>
            <a:r>
              <a:rPr lang="en-US" sz="1200" dirty="0"/>
              <a:t>COBISS.SR-ID 275185671</a:t>
            </a:r>
            <a:endParaRPr lang="en-US" sz="1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0085" y="3667711"/>
            <a:ext cx="114670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C000"/>
                </a:solidFill>
                <a:cs typeface="Times New Roman" panose="02020603050405020304" pitchFamily="18" charset="0"/>
              </a:rPr>
              <a:t>ANDERSEN, Hans Christian </a:t>
            </a:r>
          </a:p>
          <a:p>
            <a:endParaRPr lang="en-US" sz="1400" dirty="0">
              <a:solidFill>
                <a:srgbClr val="FFC000"/>
              </a:solidFill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FFC000"/>
                </a:solidFill>
                <a:cs typeface="Times New Roman" panose="02020603050405020304" pitchFamily="18" charset="0"/>
              </a:rPr>
              <a:t>100948</a:t>
            </a:r>
            <a:r>
              <a:rPr lang="ru-RU" sz="1400" dirty="0">
                <a:solidFill>
                  <a:srgbClr val="FFC000"/>
                </a:solidFill>
                <a:cs typeface="Times New Roman" panose="02020603050405020304" pitchFamily="18" charset="0"/>
              </a:rPr>
              <a:t>. Андерсенове Бајке. – Београд. Издавачко предузеће „Народна књига“. &lt;Штампа „Планета“ П. С. Обрадовић&gt;. [S. a.]. – Стр. 150 са црт. 8º. </a:t>
            </a:r>
          </a:p>
          <a:p>
            <a:r>
              <a:rPr lang="en-US" sz="1400" dirty="0">
                <a:solidFill>
                  <a:srgbClr val="FFC000"/>
                </a:solidFill>
                <a:cs typeface="Times New Roman" panose="02020603050405020304" pitchFamily="18" charset="0"/>
              </a:rPr>
              <a:t>	</a:t>
            </a:r>
            <a:r>
              <a:rPr lang="sr-Cyrl-RS" sz="1400" dirty="0">
                <a:solidFill>
                  <a:srgbClr val="FFC000"/>
                </a:solidFill>
                <a:cs typeface="Times New Roman" panose="02020603050405020304" pitchFamily="18" charset="0"/>
              </a:rPr>
              <a:t>Дечје царство. </a:t>
            </a:r>
          </a:p>
          <a:p>
            <a:r>
              <a:rPr lang="en-US" sz="1400" dirty="0">
                <a:solidFill>
                  <a:srgbClr val="FFC000"/>
                </a:solidFill>
                <a:cs typeface="Times New Roman" panose="02020603050405020304" pitchFamily="18" charset="0"/>
              </a:rPr>
              <a:t>	</a:t>
            </a:r>
            <a:r>
              <a:rPr lang="sr-Cyrl-RS" sz="1400" dirty="0">
                <a:solidFill>
                  <a:srgbClr val="FFC000"/>
                </a:solidFill>
                <a:cs typeface="Times New Roman" panose="02020603050405020304" pitchFamily="18" charset="0"/>
              </a:rPr>
              <a:t>[</a:t>
            </a:r>
            <a:r>
              <a:rPr lang="sr-Cyrl-RS" sz="1400" i="1" dirty="0">
                <a:solidFill>
                  <a:srgbClr val="FFC000"/>
                </a:solidFill>
                <a:cs typeface="Times New Roman" panose="02020603050405020304" pitchFamily="18" charset="0"/>
              </a:rPr>
              <a:t>Садржај</a:t>
            </a:r>
            <a:r>
              <a:rPr lang="sr-Cyrl-RS" sz="1400" dirty="0">
                <a:solidFill>
                  <a:srgbClr val="FFC000"/>
                </a:solidFill>
                <a:cs typeface="Times New Roman" panose="02020603050405020304" pitchFamily="18" charset="0"/>
              </a:rPr>
              <a:t>]: Девојка која је згазила хлеб. Висибаба. Оловни војник. Дивљи лабудови. Девојчица са шибицама. Вереници. Злобни владар. Птица Феникс. Последњи дан старога храста. Лептир. Бакица. Бог спавања. Најлепша ружа света. Прича о старом уличном фењеру. Ветар прича о Валдемару Дое и његовим ћеркама. Ружин вилењак. Анђео. Царево ново одело. Њих петорица у једној махуни. Балегар. Тркач. Огњило. </a:t>
            </a:r>
          </a:p>
          <a:p>
            <a:pPr algn="r"/>
            <a:r>
              <a:rPr lang="en-US" sz="1400" dirty="0">
                <a:solidFill>
                  <a:srgbClr val="FFC000"/>
                </a:solidFill>
                <a:cs typeface="Times New Roman" panose="02020603050405020304" pitchFamily="18" charset="0"/>
              </a:rPr>
              <a:t>37 </a:t>
            </a:r>
          </a:p>
        </p:txBody>
      </p:sp>
    </p:spTree>
    <p:extLst>
      <p:ext uri="{BB962C8B-B14F-4D97-AF65-F5344CB8AC3E}">
        <p14:creationId xmlns:p14="http://schemas.microsoft.com/office/powerpoint/2010/main" val="75370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9026" y="1263646"/>
            <a:ext cx="11055179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C00000"/>
                </a:solidFill>
                <a:ea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C00000"/>
                </a:solidFill>
                <a:ea typeface="Times New Roman" panose="02020603050405020304" pitchFamily="18" charset="0"/>
              </a:rPr>
              <a:t>Библиографски опис чланака</a:t>
            </a:r>
            <a:r>
              <a:rPr lang="ru-RU" sz="20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:</a:t>
            </a:r>
            <a:endParaRPr lang="en-US" sz="2000" dirty="0" smtClean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  <a:tabLst>
                <a:tab pos="457200" algn="l"/>
              </a:tabLst>
            </a:pPr>
            <a:endParaRPr lang="ru-RU" sz="20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>
                <a:solidFill>
                  <a:srgbClr val="C00000"/>
                </a:solidFill>
                <a:ea typeface="Times New Roman" panose="02020603050405020304" pitchFamily="18" charset="0"/>
              </a:rPr>
              <a:t>Скраћени опис:</a:t>
            </a:r>
            <a:endParaRPr lang="sr-Cyrl-RS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sr-Cyrl-RS" dirty="0">
              <a:solidFill>
                <a:schemeClr val="accent2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sr-Cyrl-RS" sz="1400" dirty="0"/>
              <a:t>Андерсенове бајке - уметност и поезија обичног и свакодневног </a:t>
            </a:r>
            <a:r>
              <a:rPr lang="sr-Cyrl-CS" sz="1400" dirty="0" smtClean="0">
                <a:ea typeface="Times New Roman" panose="02020603050405020304" pitchFamily="18" charset="0"/>
              </a:rPr>
              <a:t>/ </a:t>
            </a:r>
            <a:r>
              <a:rPr lang="sr-Cyrl-RS" sz="1400" dirty="0"/>
              <a:t>Живан Лукић </a:t>
            </a:r>
            <a:r>
              <a:rPr lang="sr-Cyrl-CS" sz="1400" dirty="0" smtClean="0">
                <a:ea typeface="Times New Roman" panose="02020603050405020304" pitchFamily="18" charset="0"/>
              </a:rPr>
              <a:t>// </a:t>
            </a:r>
            <a:r>
              <a:rPr lang="sr-Cyrl-RS" sz="1400" dirty="0"/>
              <a:t>Норма (Сомбор). - </a:t>
            </a:r>
            <a:r>
              <a:rPr lang="en-US" sz="1400" dirty="0"/>
              <a:t>ISSN 0353-7129. - </a:t>
            </a:r>
            <a:r>
              <a:rPr lang="sr-Cyrl-RS" sz="1400" dirty="0"/>
              <a:t>Год. 12, бр. 2/3 (2006), стр. </a:t>
            </a:r>
            <a:r>
              <a:rPr lang="sr-Cyrl-RS" sz="1400" dirty="0" smtClean="0"/>
              <a:t>67-70</a:t>
            </a:r>
            <a:r>
              <a:rPr lang="sr-Cyrl-CS" sz="1400" dirty="0" smtClean="0">
                <a:ea typeface="Times New Roman" panose="02020603050405020304" pitchFamily="18" charset="0"/>
              </a:rPr>
              <a:t>.</a:t>
            </a:r>
            <a:endParaRPr lang="sr-Cyrl-CS" sz="1400" dirty="0"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endParaRPr lang="en-US" sz="1400" dirty="0">
              <a:solidFill>
                <a:schemeClr val="accent2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41404" y="3394147"/>
            <a:ext cx="1114579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rgbClr val="C00000"/>
                </a:solidFill>
                <a:cs typeface="Times New Roman" panose="02020603050405020304" pitchFamily="18" charset="0"/>
              </a:rPr>
              <a:t>Пуни опис:</a:t>
            </a:r>
          </a:p>
          <a:p>
            <a:endParaRPr lang="sr-Cyrl-RS" sz="1400" b="1" dirty="0">
              <a:solidFill>
                <a:schemeClr val="accent4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sr-Cyrl-RS" sz="1400" b="1" dirty="0"/>
              <a:t>ЛУКИЋ, Живан</a:t>
            </a:r>
            <a:r>
              <a:rPr lang="sr-Cyrl-RS" sz="1400" dirty="0"/>
              <a:t/>
            </a:r>
            <a:br>
              <a:rPr lang="sr-Cyrl-RS" sz="1400" dirty="0"/>
            </a:br>
            <a:r>
              <a:rPr lang="sr-Cyrl-RS" sz="1400" dirty="0"/>
              <a:t>    Андерсенове бајке - уметност и поезија обичног и свакодневног / Живан Лукић. - </a:t>
            </a:r>
            <a:r>
              <a:rPr lang="en-US" sz="1400" dirty="0"/>
              <a:t>Summary.</a:t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sr-Cyrl-RS" sz="1400" dirty="0"/>
              <a:t>У: Норма (Сомбор). - </a:t>
            </a:r>
            <a:r>
              <a:rPr lang="en-US" sz="1400" dirty="0"/>
              <a:t>ISSN 0353-7129. - </a:t>
            </a:r>
            <a:r>
              <a:rPr lang="sr-Cyrl-RS" sz="1400" dirty="0"/>
              <a:t>Год. 12, бр. 2/3 (2006), стр. 67-70</a:t>
            </a:r>
            <a:br>
              <a:rPr lang="sr-Cyrl-R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COBISS.SR-ID 231154695</a:t>
            </a:r>
            <a:endParaRPr lang="en-US" sz="1400" b="0" i="0" dirty="0">
              <a:solidFill>
                <a:schemeClr val="accent4">
                  <a:lumMod val="40000"/>
                  <a:lumOff val="60000"/>
                </a:schemeClr>
              </a:solidFill>
              <a:effectLst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12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3827"/>
          </a:xfrm>
        </p:spPr>
        <p:txBody>
          <a:bodyPr>
            <a:normAutofit/>
          </a:bodyPr>
          <a:lstStyle/>
          <a:p>
            <a:pPr algn="ctr"/>
            <a:r>
              <a:rPr lang="en-US" altLang="en-US" dirty="0"/>
              <a:t>Пратећи елементи уз библиографију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73427"/>
            <a:ext cx="9900050" cy="4467935"/>
          </a:xfrm>
        </p:spPr>
        <p:txBody>
          <a:bodyPr>
            <a:normAutofit lnSpcReduction="10000"/>
          </a:bodyPr>
          <a:lstStyle/>
          <a:p>
            <a:pPr marL="463550" indent="-457200"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RS" altLang="en-US" sz="2000" dirty="0">
                <a:solidFill>
                  <a:schemeClr val="accent2">
                    <a:lumMod val="50000"/>
                  </a:schemeClr>
                </a:solidFill>
              </a:rPr>
              <a:t>Библиографија је коначно уобличена тек пошто је заокружена следећим елементима:</a:t>
            </a:r>
          </a:p>
          <a:p>
            <a:pPr marL="463550" indent="-457200"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RS" altLang="en-US" sz="2000" dirty="0">
                <a:solidFill>
                  <a:srgbClr val="C00000"/>
                </a:solidFill>
              </a:rPr>
              <a:t>р</a:t>
            </a:r>
            <a:r>
              <a:rPr lang="en-US" altLang="en-US" sz="2000" dirty="0">
                <a:solidFill>
                  <a:srgbClr val="C00000"/>
                </a:solidFill>
              </a:rPr>
              <a:t>егистри </a:t>
            </a:r>
            <a:r>
              <a:rPr lang="en-US" altLang="en-US" sz="2000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sr-Cyrl-RS" altLang="en-US" sz="2000" i="1" dirty="0">
                <a:solidFill>
                  <a:schemeClr val="accent2">
                    <a:lumMod val="50000"/>
                  </a:schemeClr>
                </a:solidFill>
              </a:rPr>
              <a:t>именски, </a:t>
            </a:r>
            <a:r>
              <a:rPr lang="en-US" altLang="en-US" sz="2000" i="1" dirty="0">
                <a:solidFill>
                  <a:schemeClr val="accent2">
                    <a:lumMod val="50000"/>
                  </a:schemeClr>
                </a:solidFill>
              </a:rPr>
              <a:t>ауторски, предметни, </a:t>
            </a:r>
            <a:r>
              <a:rPr lang="sr-Cyrl-RS" altLang="en-US" sz="2000" i="1" dirty="0">
                <a:solidFill>
                  <a:schemeClr val="accent2">
                    <a:lumMod val="50000"/>
                  </a:schemeClr>
                </a:solidFill>
              </a:rPr>
              <a:t>стручни, </a:t>
            </a:r>
            <a:r>
              <a:rPr lang="en-US" altLang="en-US" sz="2000" i="1" dirty="0">
                <a:solidFill>
                  <a:schemeClr val="accent2">
                    <a:lumMod val="50000"/>
                  </a:schemeClr>
                </a:solidFill>
              </a:rPr>
              <a:t>наслова</a:t>
            </a:r>
            <a:r>
              <a:rPr lang="sr-Cyrl-RS" altLang="en-US" sz="2000" i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altLang="en-US" sz="2000" i="1" dirty="0">
                <a:solidFill>
                  <a:schemeClr val="accent2">
                    <a:lumMod val="50000"/>
                  </a:schemeClr>
                </a:solidFill>
              </a:rPr>
              <a:t>хронолошки, </a:t>
            </a:r>
            <a:r>
              <a:rPr lang="sr-Cyrl-RS" altLang="en-US" sz="2000" i="1" dirty="0">
                <a:solidFill>
                  <a:schemeClr val="accent2">
                    <a:lumMod val="50000"/>
                  </a:schemeClr>
                </a:solidFill>
              </a:rPr>
              <a:t>географских појмова, преводилаца, </a:t>
            </a:r>
            <a:r>
              <a:rPr lang="en-US" altLang="en-US" sz="2000" i="1" dirty="0">
                <a:solidFill>
                  <a:schemeClr val="accent2">
                    <a:lumMod val="50000"/>
                  </a:schemeClr>
                </a:solidFill>
              </a:rPr>
              <a:t>издавача, штампара, </a:t>
            </a:r>
            <a:r>
              <a:rPr lang="sr-Cyrl-RS" altLang="en-US" sz="2000" i="1" dirty="0">
                <a:solidFill>
                  <a:schemeClr val="accent2">
                    <a:lumMod val="50000"/>
                  </a:schemeClr>
                </a:solidFill>
              </a:rPr>
              <a:t>уредника, иницијала, шифара, псеудонима</a:t>
            </a:r>
            <a:r>
              <a:rPr lang="en-US" altLang="en-US" sz="2000" i="1" dirty="0">
                <a:solidFill>
                  <a:schemeClr val="accent2">
                    <a:lumMod val="50000"/>
                  </a:schemeClr>
                </a:solidFill>
              </a:rPr>
              <a:t>…</a:t>
            </a:r>
            <a:r>
              <a:rPr lang="en-US" altLang="en-US" sz="2000" dirty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sr-Cyrl-RS" altLang="en-US" sz="2000" dirty="0">
                <a:solidFill>
                  <a:schemeClr val="accent2">
                    <a:lumMod val="50000"/>
                  </a:schemeClr>
                </a:solidFill>
              </a:rPr>
              <a:t> – сви критеријуми за претраживање које не може задовољити заступљена класификација примењена у библиографији надомештају се регистрима,</a:t>
            </a:r>
          </a:p>
          <a:p>
            <a:pPr marL="463550" indent="-457200"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RS" altLang="en-US" sz="2000" dirty="0">
                <a:solidFill>
                  <a:srgbClr val="C00000"/>
                </a:solidFill>
              </a:rPr>
              <a:t>у</a:t>
            </a:r>
            <a:r>
              <a:rPr lang="en-US" altLang="en-US" sz="2000" dirty="0">
                <a:solidFill>
                  <a:srgbClr val="C00000"/>
                </a:solidFill>
              </a:rPr>
              <a:t>вод/</a:t>
            </a:r>
            <a:r>
              <a:rPr lang="sr-Cyrl-RS" altLang="en-US" sz="2000" dirty="0">
                <a:solidFill>
                  <a:srgbClr val="C00000"/>
                </a:solidFill>
              </a:rPr>
              <a:t>п</a:t>
            </a:r>
            <a:r>
              <a:rPr lang="en-US" altLang="en-US" sz="2000" dirty="0">
                <a:solidFill>
                  <a:srgbClr val="C00000"/>
                </a:solidFill>
              </a:rPr>
              <a:t>редговор</a:t>
            </a:r>
            <a:r>
              <a:rPr lang="sr-Cyrl-RS" altLang="en-US" sz="2000" dirty="0">
                <a:solidFill>
                  <a:srgbClr val="C00000"/>
                </a:solidFill>
              </a:rPr>
              <a:t>/поговор </a:t>
            </a:r>
            <a:r>
              <a:rPr lang="sr-Cyrl-RS" altLang="en-US" sz="2000" dirty="0">
                <a:solidFill>
                  <a:schemeClr val="accent2">
                    <a:lumMod val="50000"/>
                  </a:schemeClr>
                </a:solidFill>
              </a:rPr>
              <a:t>(упутство за коришћење библиографије, објашњење поступка израде, информација о стандардима, начину класификације грађе),</a:t>
            </a:r>
          </a:p>
          <a:p>
            <a:pPr marL="463550" indent="-457200"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RS" altLang="en-US" sz="2000" dirty="0">
                <a:solidFill>
                  <a:srgbClr val="C00000"/>
                </a:solidFill>
              </a:rPr>
              <a:t>библиографска </a:t>
            </a:r>
            <a:r>
              <a:rPr lang="sr-Cyrl-RS" altLang="en-US" sz="2000" dirty="0" smtClean="0">
                <a:solidFill>
                  <a:srgbClr val="C00000"/>
                </a:solidFill>
              </a:rPr>
              <a:t>студија </a:t>
            </a:r>
            <a:endParaRPr lang="sr-Cyrl-RS" alt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463550" indent="-457200"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RS" altLang="en-US" sz="2000" dirty="0">
                <a:solidFill>
                  <a:srgbClr val="C00000"/>
                </a:solidFill>
              </a:rPr>
              <a:t>л</a:t>
            </a:r>
            <a:r>
              <a:rPr lang="en-US" altLang="en-US" sz="2000" dirty="0">
                <a:solidFill>
                  <a:srgbClr val="C00000"/>
                </a:solidFill>
              </a:rPr>
              <a:t>итератур</a:t>
            </a:r>
            <a:r>
              <a:rPr lang="sr-Cyrl-RS" altLang="en-US" sz="2000" dirty="0">
                <a:solidFill>
                  <a:srgbClr val="C00000"/>
                </a:solidFill>
              </a:rPr>
              <a:t>а </a:t>
            </a:r>
            <a:r>
              <a:rPr lang="sr-Cyrl-RS" altLang="en-US" sz="2000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ru-RU" altLang="en-US" sz="2000" i="1" dirty="0">
                <a:solidFill>
                  <a:schemeClr val="accent2">
                    <a:lumMod val="50000"/>
                  </a:schemeClr>
                </a:solidFill>
              </a:rPr>
              <a:t>АПА стил </a:t>
            </a:r>
            <a:r>
              <a:rPr lang="ru-RU" altLang="en-US" sz="2000" dirty="0">
                <a:solidFill>
                  <a:schemeClr val="accent2">
                    <a:lumMod val="50000"/>
                  </a:schemeClr>
                </a:solidFill>
              </a:rPr>
              <a:t>(психологија, друштвене науке, у свету најчешће коришћен начин цитирања), </a:t>
            </a:r>
            <a:r>
              <a:rPr lang="ru-RU" altLang="en-US" sz="2000" i="1" dirty="0">
                <a:solidFill>
                  <a:schemeClr val="accent2">
                    <a:lumMod val="50000"/>
                  </a:schemeClr>
                </a:solidFill>
              </a:rPr>
              <a:t>Чикашки стил </a:t>
            </a:r>
            <a:r>
              <a:rPr lang="ru-RU" altLang="en-US" sz="2000" dirty="0">
                <a:solidFill>
                  <a:schemeClr val="accent2">
                    <a:lumMod val="50000"/>
                  </a:schemeClr>
                </a:solidFill>
              </a:rPr>
              <a:t>(историја, економија, друштвене науке), </a:t>
            </a:r>
            <a:r>
              <a:rPr lang="ru-RU" altLang="en-US" sz="2000" i="1" dirty="0">
                <a:solidFill>
                  <a:schemeClr val="accent2">
                    <a:lumMod val="50000"/>
                  </a:schemeClr>
                </a:solidFill>
              </a:rPr>
              <a:t>MЛА стил </a:t>
            </a:r>
            <a:r>
              <a:rPr lang="ru-RU" altLang="en-US" sz="2000" dirty="0">
                <a:solidFill>
                  <a:schemeClr val="accent2">
                    <a:lumMod val="50000"/>
                  </a:schemeClr>
                </a:solidFill>
              </a:rPr>
              <a:t>(уметност, књижевност, хуманистичке науке)</a:t>
            </a:r>
            <a:r>
              <a:rPr lang="sr-Cyrl-RS" altLang="en-US" sz="20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098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4928" y="443468"/>
            <a:ext cx="869091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3200" dirty="0">
                <a:solidFill>
                  <a:srgbClr val="C00000"/>
                </a:solidFill>
              </a:rPr>
              <a:t>Библиографска студија</a:t>
            </a:r>
          </a:p>
          <a:p>
            <a:pPr algn="ctr"/>
            <a:endParaRPr lang="sr-Cyrl-R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Врста, карактер, обим и садржај студије која настаје из библиографије зависе од намене библиографије, њеног предмета и историјске перспективе.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Библиографска студија је целина систематизованог знања о битним обележјима елемената библиографије.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Свака библиографска студија проистиче из озбиљне свести о важности започетог или заокруженог научног истраживања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Зависно од основног приступа, библиографска студија може имати аналитички или историјски смер.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Структура: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sr-Cyrl-RS" sz="1400" dirty="0"/>
              <a:t>Уводне белешке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sr-Cyrl-RS" sz="1400" dirty="0"/>
              <a:t>Опис методологије рада на библиографији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sr-Cyrl-RS" sz="1400" dirty="0"/>
              <a:t>Сумирање претходних студија на одређену тему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sr-Cyrl-RS" sz="1400" dirty="0"/>
              <a:t>Студија проистекла на основу сакупљене и систематизоване библиографске грађе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69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756" y="23066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sr-Cyrl-RS" sz="3200" dirty="0"/>
              <a:t>Библиографије и каталози</a:t>
            </a:r>
            <a:endParaRPr lang="en-US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4252" y="1503751"/>
            <a:ext cx="4463078" cy="5074508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r-Cyrl-RS" sz="1600" b="1" dirty="0" smtClean="0">
                <a:solidFill>
                  <a:srgbClr val="FF0000"/>
                </a:solidFill>
              </a:rPr>
              <a:t>СЛИЧНОСТИ</a:t>
            </a:r>
          </a:p>
          <a:p>
            <a:pPr marL="0" indent="0">
              <a:buNone/>
            </a:pPr>
            <a:r>
              <a:rPr lang="sr-Cyrl-RS" sz="1400" dirty="0" smtClean="0">
                <a:solidFill>
                  <a:schemeClr val="accent1"/>
                </a:solidFill>
              </a:rPr>
              <a:t>Формални изглед</a:t>
            </a:r>
            <a:r>
              <a:rPr lang="sr-Cyrl-RS" sz="1400" dirty="0" smtClean="0"/>
              <a:t>:</a:t>
            </a:r>
          </a:p>
          <a:p>
            <a:pPr>
              <a:buFontTx/>
              <a:buChar char="-"/>
            </a:pPr>
            <a:r>
              <a:rPr lang="sr-Cyrl-RS" sz="1400" dirty="0" smtClean="0"/>
              <a:t>попис библиографских</a:t>
            </a:r>
            <a:r>
              <a:rPr lang="sr-Cyrl-RS" sz="1400" dirty="0" smtClean="0">
                <a:solidFill>
                  <a:srgbClr val="FF0000"/>
                </a:solidFill>
              </a:rPr>
              <a:t>=</a:t>
            </a:r>
            <a:r>
              <a:rPr lang="sr-Cyrl-RS" sz="1400" dirty="0" smtClean="0"/>
              <a:t>каталошких јединица</a:t>
            </a:r>
          </a:p>
          <a:p>
            <a:pPr marL="0" indent="0">
              <a:buNone/>
            </a:pPr>
            <a:endParaRPr lang="sr-Cyrl-RS" sz="1400" dirty="0" smtClean="0"/>
          </a:p>
          <a:p>
            <a:pPr marL="0" indent="0">
              <a:buNone/>
            </a:pPr>
            <a:r>
              <a:rPr lang="sr-Cyrl-RS" sz="1400" dirty="0" smtClean="0">
                <a:solidFill>
                  <a:schemeClr val="accent1"/>
                </a:solidFill>
              </a:rPr>
              <a:t>Класификациони и библиографски алати</a:t>
            </a:r>
            <a:r>
              <a:rPr lang="sr-Cyrl-RS" sz="1400" dirty="0" smtClean="0"/>
              <a:t>:</a:t>
            </a:r>
          </a:p>
          <a:p>
            <a:pPr>
              <a:buFontTx/>
              <a:buChar char="-"/>
            </a:pPr>
            <a:r>
              <a:rPr lang="sr-Cyrl-RS" sz="1400" dirty="0" smtClean="0"/>
              <a:t>стандарди за обраду</a:t>
            </a:r>
          </a:p>
          <a:p>
            <a:pPr>
              <a:buFontTx/>
              <a:buChar char="-"/>
            </a:pPr>
            <a:r>
              <a:rPr lang="sr-Cyrl-RS" sz="1400" dirty="0" smtClean="0"/>
              <a:t>пратећи библиографски елементи (регистри, студија)</a:t>
            </a:r>
          </a:p>
          <a:p>
            <a:pPr marL="0" indent="0">
              <a:buNone/>
            </a:pPr>
            <a:endParaRPr lang="sr-Cyrl-RS" sz="1400" dirty="0" smtClean="0"/>
          </a:p>
          <a:p>
            <a:pPr marL="0" indent="0">
              <a:buNone/>
            </a:pPr>
            <a:r>
              <a:rPr lang="sr-Cyrl-RS" sz="1400" dirty="0" smtClean="0">
                <a:solidFill>
                  <a:schemeClr val="accent1"/>
                </a:solidFill>
              </a:rPr>
              <a:t>Извор информација</a:t>
            </a:r>
          </a:p>
          <a:p>
            <a:pPr marL="0" indent="0">
              <a:buFont typeface="Wingdings 3" charset="2"/>
              <a:buNone/>
            </a:pPr>
            <a:endParaRPr lang="en-US" sz="1400" dirty="0" smtClean="0"/>
          </a:p>
          <a:p>
            <a:pPr marL="0" indent="0">
              <a:buNone/>
            </a:pPr>
            <a:endParaRPr lang="sr-Cyrl-RS" sz="1400" b="1" dirty="0" smtClean="0">
              <a:solidFill>
                <a:srgbClr val="FF0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74999" y="1503751"/>
            <a:ext cx="5296929" cy="50456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sr-Cyrl-RS" sz="1600" b="1" dirty="0" smtClean="0">
                <a:solidFill>
                  <a:srgbClr val="FF0000"/>
                </a:solidFill>
              </a:rPr>
              <a:t>РАЗЛИКЕ</a:t>
            </a:r>
          </a:p>
          <a:p>
            <a:pPr marL="0" indent="0">
              <a:buFont typeface="Wingdings 3" charset="2"/>
              <a:buNone/>
            </a:pPr>
            <a:r>
              <a:rPr lang="sr-Cyrl-RS" sz="1400" dirty="0" smtClean="0">
                <a:solidFill>
                  <a:schemeClr val="accent5">
                    <a:lumMod val="50000"/>
                  </a:schemeClr>
                </a:solidFill>
              </a:rPr>
              <a:t>Сврха пописа</a:t>
            </a:r>
            <a:r>
              <a:rPr lang="sr-Cyrl-RS" sz="1400" dirty="0" smtClean="0"/>
              <a:t>:</a:t>
            </a:r>
          </a:p>
          <a:p>
            <a:pPr>
              <a:buFontTx/>
              <a:buChar char="-"/>
            </a:pPr>
            <a:r>
              <a:rPr lang="sr-Cyrl-RS" sz="1400" dirty="0" smtClean="0"/>
              <a:t>Повод за састављање библиографије је </a:t>
            </a:r>
            <a:r>
              <a:rPr lang="sr-Cyrl-RS" sz="1400" dirty="0" smtClean="0">
                <a:solidFill>
                  <a:srgbClr val="FF0000"/>
                </a:solidFill>
              </a:rPr>
              <a:t>тема</a:t>
            </a:r>
          </a:p>
          <a:p>
            <a:pPr>
              <a:buFontTx/>
              <a:buChar char="-"/>
            </a:pPr>
            <a:r>
              <a:rPr lang="sr-Cyrl-RS" sz="1400" dirty="0"/>
              <a:t>Повод за састављање </a:t>
            </a:r>
            <a:r>
              <a:rPr lang="sr-Cyrl-RS" sz="1400" dirty="0" smtClean="0"/>
              <a:t>каталога је стварни </a:t>
            </a:r>
            <a:r>
              <a:rPr lang="sr-Cyrl-RS" sz="1400" dirty="0" smtClean="0">
                <a:solidFill>
                  <a:srgbClr val="FF0000"/>
                </a:solidFill>
              </a:rPr>
              <a:t>фонд</a:t>
            </a:r>
            <a:r>
              <a:rPr lang="sr-Cyrl-RS" sz="1400" dirty="0" smtClean="0"/>
              <a:t> књига</a:t>
            </a:r>
          </a:p>
          <a:p>
            <a:pPr marL="0" indent="0">
              <a:buNone/>
            </a:pPr>
            <a:r>
              <a:rPr lang="sr-Cyrl-RS" sz="1400" dirty="0" smtClean="0">
                <a:solidFill>
                  <a:schemeClr val="accent5">
                    <a:lumMod val="50000"/>
                  </a:schemeClr>
                </a:solidFill>
              </a:rPr>
              <a:t>Библиографска јединица</a:t>
            </a:r>
            <a:r>
              <a:rPr lang="sr-Cyrl-RS" sz="1400" dirty="0" smtClean="0"/>
              <a:t>:</a:t>
            </a:r>
          </a:p>
          <a:p>
            <a:pPr>
              <a:buFontTx/>
              <a:buChar char="-"/>
            </a:pPr>
            <a:r>
              <a:rPr lang="sr-Cyrl-RS" sz="1400" dirty="0" smtClean="0"/>
              <a:t>Библиографска садржи податке </a:t>
            </a:r>
            <a:r>
              <a:rPr lang="sr-Cyrl-RS" sz="1400" dirty="0" smtClean="0">
                <a:solidFill>
                  <a:srgbClr val="FF0000"/>
                </a:solidFill>
              </a:rPr>
              <a:t>’’идеалног’’ </a:t>
            </a:r>
            <a:r>
              <a:rPr lang="sr-Cyrl-RS" sz="1400" dirty="0" smtClean="0"/>
              <a:t>примерка </a:t>
            </a:r>
          </a:p>
          <a:p>
            <a:pPr>
              <a:buFontTx/>
              <a:buChar char="-"/>
            </a:pPr>
            <a:r>
              <a:rPr lang="sr-Cyrl-RS" sz="1400" dirty="0" smtClean="0"/>
              <a:t>Каталошка садржи и све податке </a:t>
            </a:r>
            <a:r>
              <a:rPr lang="sr-Cyrl-RS" sz="1400" dirty="0" smtClean="0">
                <a:solidFill>
                  <a:srgbClr val="FF0000"/>
                </a:solidFill>
              </a:rPr>
              <a:t>конкретног</a:t>
            </a:r>
            <a:r>
              <a:rPr lang="sr-Cyrl-RS" sz="1400" dirty="0" smtClean="0"/>
              <a:t> примерка, укључујући и локацијске</a:t>
            </a:r>
          </a:p>
          <a:p>
            <a:pPr marL="0" indent="0">
              <a:buNone/>
            </a:pPr>
            <a:r>
              <a:rPr lang="sr-Cyrl-RS" sz="1400" dirty="0" smtClean="0">
                <a:solidFill>
                  <a:schemeClr val="accent5">
                    <a:lumMod val="50000"/>
                  </a:schemeClr>
                </a:solidFill>
              </a:rPr>
              <a:t>Изглед пописа</a:t>
            </a:r>
            <a:r>
              <a:rPr lang="sr-Cyrl-RS" sz="1400" dirty="0" smtClean="0"/>
              <a:t>:</a:t>
            </a:r>
          </a:p>
          <a:p>
            <a:pPr>
              <a:buFontTx/>
              <a:buChar char="-"/>
            </a:pPr>
            <a:r>
              <a:rPr lang="sr-Cyrl-RS" sz="1400" dirty="0" smtClean="0">
                <a:solidFill>
                  <a:srgbClr val="FF0000"/>
                </a:solidFill>
              </a:rPr>
              <a:t>тема</a:t>
            </a:r>
            <a:r>
              <a:rPr lang="sr-Cyrl-RS" sz="1400" dirty="0" smtClean="0"/>
              <a:t> библиографије диктира распоред грађе</a:t>
            </a:r>
          </a:p>
          <a:p>
            <a:pPr>
              <a:buFontTx/>
              <a:buChar char="-"/>
            </a:pPr>
            <a:r>
              <a:rPr lang="sr-Cyrl-RS" sz="1400" dirty="0" smtClean="0">
                <a:solidFill>
                  <a:srgbClr val="FF0000"/>
                </a:solidFill>
              </a:rPr>
              <a:t>састав</a:t>
            </a:r>
            <a:r>
              <a:rPr lang="sr-Cyrl-RS" sz="1400" dirty="0" smtClean="0"/>
              <a:t> каталога </a:t>
            </a:r>
            <a:r>
              <a:rPr lang="sr-Cyrl-RS" sz="1400" dirty="0"/>
              <a:t>диктира распоред грађе</a:t>
            </a:r>
            <a:endParaRPr lang="sr-Cyrl-RS" sz="1400" dirty="0" smtClean="0"/>
          </a:p>
          <a:p>
            <a:pPr marL="0" indent="0">
              <a:buNone/>
            </a:pPr>
            <a:r>
              <a:rPr lang="sr-Cyrl-RS" sz="1400" dirty="0" smtClean="0">
                <a:solidFill>
                  <a:schemeClr val="accent5">
                    <a:lumMod val="50000"/>
                  </a:schemeClr>
                </a:solidFill>
              </a:rPr>
              <a:t>Информационо поље</a:t>
            </a:r>
            <a:r>
              <a:rPr lang="sr-Cyrl-RS" sz="1400" dirty="0" smtClean="0"/>
              <a:t>:</a:t>
            </a:r>
          </a:p>
          <a:p>
            <a:pPr>
              <a:buFontTx/>
              <a:buChar char="-"/>
            </a:pPr>
            <a:r>
              <a:rPr lang="sr-Cyrl-RS" sz="1400" dirty="0" smtClean="0"/>
              <a:t>Библиографија отвара пут информације у жељеном смеру (прикупљене информације дају нове податке и служе као потпуно нов извор)</a:t>
            </a:r>
          </a:p>
          <a:p>
            <a:pPr>
              <a:buFontTx/>
              <a:buChar char="-"/>
            </a:pPr>
            <a:r>
              <a:rPr lang="sr-Cyrl-RS" sz="1400" dirty="0" smtClean="0"/>
              <a:t>Каталог поставши видљив затвара круг информације (јер само детектује фонд)</a:t>
            </a:r>
            <a:endParaRPr lang="en-US" sz="14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0359597" y="1518168"/>
            <a:ext cx="1618219" cy="504567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r-Cyrl-RS" sz="1400" b="1" dirty="0" smtClean="0">
                <a:solidFill>
                  <a:srgbClr val="FF0000"/>
                </a:solidFill>
              </a:rPr>
              <a:t>ИНТЕРАКЦИЈА</a:t>
            </a:r>
          </a:p>
          <a:p>
            <a:pPr marL="0" indent="0" algn="ctr">
              <a:buNone/>
            </a:pPr>
            <a:endParaRPr lang="sr-Cyrl-RS" sz="1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Cyrl-RS" sz="1400" dirty="0" smtClean="0"/>
              <a:t>Извори информација у оба смера</a:t>
            </a:r>
            <a:endParaRPr lang="sr-Cyrl-RS" sz="1400" dirty="0"/>
          </a:p>
        </p:txBody>
      </p:sp>
    </p:spTree>
    <p:extLst>
      <p:ext uri="{BB962C8B-B14F-4D97-AF65-F5344CB8AC3E}">
        <p14:creationId xmlns:p14="http://schemas.microsoft.com/office/powerpoint/2010/main" val="32916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609" y="263609"/>
            <a:ext cx="8596668" cy="749644"/>
          </a:xfrm>
        </p:spPr>
        <p:txBody>
          <a:bodyPr/>
          <a:lstStyle/>
          <a:p>
            <a:pPr algn="ctr"/>
            <a:r>
              <a:rPr lang="sr-Cyrl-RS" dirty="0"/>
              <a:t>Дефиниција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270" y="1095634"/>
            <a:ext cx="10997514" cy="532988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sr-Cyrl-CS" altLang="en-US" sz="2800" dirty="0"/>
          </a:p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CS" altLang="en-US" sz="2800" dirty="0">
                <a:solidFill>
                  <a:srgbClr val="FFC000"/>
                </a:solidFill>
              </a:rPr>
              <a:t>Морфолошко порекло речи: </a:t>
            </a:r>
            <a:r>
              <a:rPr lang="en-US" altLang="en-US" sz="2800" b="1" dirty="0">
                <a:solidFill>
                  <a:srgbClr val="FFC000"/>
                </a:solidFill>
              </a:rPr>
              <a:t>biblion</a:t>
            </a:r>
            <a:r>
              <a:rPr lang="en-US" altLang="en-US" sz="2800" dirty="0">
                <a:solidFill>
                  <a:srgbClr val="FFC000"/>
                </a:solidFill>
              </a:rPr>
              <a:t> = </a:t>
            </a:r>
            <a:r>
              <a:rPr lang="sr-Cyrl-RS" altLang="en-US" sz="2800" dirty="0">
                <a:solidFill>
                  <a:srgbClr val="FFC000"/>
                </a:solidFill>
              </a:rPr>
              <a:t>књига; </a:t>
            </a:r>
            <a:r>
              <a:rPr lang="en-US" altLang="en-US" sz="2800" b="1" dirty="0">
                <a:solidFill>
                  <a:srgbClr val="FFC000"/>
                </a:solidFill>
              </a:rPr>
              <a:t>grafein</a:t>
            </a:r>
            <a:r>
              <a:rPr lang="en-US" altLang="en-US" sz="2800" dirty="0">
                <a:solidFill>
                  <a:srgbClr val="FFC000"/>
                </a:solidFill>
              </a:rPr>
              <a:t> = </a:t>
            </a:r>
            <a:r>
              <a:rPr lang="sr-Cyrl-RS" altLang="en-US" sz="2800" dirty="0">
                <a:solidFill>
                  <a:srgbClr val="FFC000"/>
                </a:solidFill>
              </a:rPr>
              <a:t>писати, зачето у 5. веку пре нове ере, указује на поступак писања или преписивања књига.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Pct val="75000"/>
              <a:buNone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sr-Cyrl-RS" altLang="en-US" sz="28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800" dirty="0">
                <a:solidFill>
                  <a:srgbClr val="FFC000"/>
                </a:solidFill>
              </a:rPr>
              <a:t>Поступак преписивања замењен је у 17 веку поступком описивања (у енциклопедијама Дидроа и Даламбера, библиограф је лице које познаје и дешифрује рукописе).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Pct val="75000"/>
              <a:buNone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sr-Cyrl-RS" altLang="en-US" sz="28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800" dirty="0">
                <a:solidFill>
                  <a:srgbClr val="FFC000"/>
                </a:solidFill>
              </a:rPr>
              <a:t>Тек крајем 19. века Марслен у </a:t>
            </a:r>
            <a:r>
              <a:rPr lang="sr-Cyrl-RS" altLang="en-US" sz="2800" i="1" dirty="0">
                <a:solidFill>
                  <a:srgbClr val="FFC000"/>
                </a:solidFill>
              </a:rPr>
              <a:t>Великој француској енциклопедији </a:t>
            </a:r>
            <a:r>
              <a:rPr lang="sr-Cyrl-RS" altLang="en-US" sz="2800" dirty="0">
                <a:solidFill>
                  <a:srgbClr val="FFC000"/>
                </a:solidFill>
              </a:rPr>
              <a:t>уводи појам библиографије као науке о књигама са гледишта њиховог описа и класификације.</a:t>
            </a:r>
          </a:p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sr-Cyrl-RS" altLang="en-US" sz="28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sz="2800" dirty="0">
                <a:solidFill>
                  <a:srgbClr val="FFC000"/>
                </a:solidFill>
              </a:rPr>
              <a:t>Библиографија се, у националним оквирима, зачела још у античкој Грчкој, дубоко се укоренила у средњем веку, учврстила у време Француске револуције и широко разгранала током 19. века, са развијеним библиографским апаратом и врстама.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Pct val="75000"/>
              <a:buNone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US" altLang="en-US" sz="28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CS" altLang="en-US" sz="2800" dirty="0" smtClean="0">
                <a:solidFill>
                  <a:srgbClr val="FFC000"/>
                </a:solidFill>
              </a:rPr>
              <a:t>Тумаче </a:t>
            </a:r>
            <a:r>
              <a:rPr lang="sr-Cyrl-CS" altLang="en-US" sz="2800" dirty="0">
                <a:solidFill>
                  <a:srgbClr val="FFC000"/>
                </a:solidFill>
              </a:rPr>
              <a:t>је и као помоћну научну дисциплину, као предуслов или резултат научноистраживачког рада, која користи своје методе − библиографски опис и стручну класификацију.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Pct val="75000"/>
              <a:buNone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en-US" altLang="en-US" sz="28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CS" altLang="en-US" sz="2800" dirty="0">
                <a:solidFill>
                  <a:srgbClr val="FFC000"/>
                </a:solidFill>
              </a:rPr>
              <a:t>Библиографија је </a:t>
            </a:r>
            <a:r>
              <a:rPr lang="sr-Cyrl-RS" altLang="en-US" sz="2800" dirty="0">
                <a:solidFill>
                  <a:srgbClr val="FFC000"/>
                </a:solidFill>
              </a:rPr>
              <a:t>класификован </a:t>
            </a:r>
            <a:r>
              <a:rPr lang="sr-Cyrl-CS" altLang="en-US" sz="2800" dirty="0">
                <a:solidFill>
                  <a:srgbClr val="FFC000"/>
                </a:solidFill>
              </a:rPr>
              <a:t>попис или опис </a:t>
            </a:r>
            <a:r>
              <a:rPr lang="sr-Cyrl-RS" altLang="en-US" sz="2800" dirty="0">
                <a:solidFill>
                  <a:srgbClr val="FFC000"/>
                </a:solidFill>
              </a:rPr>
              <a:t>књига и других штампаних или рукописних радова, као и неких материјала који немају изричит текстуални облик (музикалије, мапе, електронски извори итд.)</a:t>
            </a:r>
            <a:r>
              <a:rPr lang="sr-Cyrl-CS" altLang="en-US" sz="2800" dirty="0" smtClean="0">
                <a:solidFill>
                  <a:srgbClr val="FFC000"/>
                </a:solidFill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SzPct val="75000"/>
              <a:buNone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sr-Cyrl-CS" altLang="en-US" sz="28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Библиографија је наука која у историјској перспективи открива зачињање свести о важности сопственог народа кроз бележење података о његовој духовној баштини (А. Вранеш).</a:t>
            </a:r>
          </a:p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sr-Cyrl-RS" altLang="en-US" sz="28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sr-Cyrl-RS" sz="2800" dirty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sr-Cyrl-C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8137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Општа подела библиографија</a:t>
            </a:r>
            <a:br>
              <a:rPr lang="sr-Cyrl-RS" dirty="0"/>
            </a:br>
            <a:r>
              <a:rPr lang="sr-Cyrl-RS" sz="1400" dirty="0"/>
              <a:t>(према Александри Вранеш)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50" indent="0"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l-SI" altLang="en-US" sz="3200" dirty="0">
                <a:solidFill>
                  <a:schemeClr val="accent4"/>
                </a:solidFill>
              </a:rPr>
              <a:t>A. </a:t>
            </a:r>
            <a:r>
              <a:rPr lang="sr-Cyrl-RS" altLang="en-US" sz="3200" dirty="0">
                <a:solidFill>
                  <a:schemeClr val="accent4"/>
                </a:solidFill>
              </a:rPr>
              <a:t>према обухваћеној грађи</a:t>
            </a:r>
          </a:p>
          <a:p>
            <a:pPr marL="6350" indent="0"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sr-Cyrl-RS" altLang="en-US" sz="3200" dirty="0">
              <a:solidFill>
                <a:schemeClr val="accent2">
                  <a:lumMod val="50000"/>
                </a:schemeClr>
              </a:solidFill>
            </a:endParaRPr>
          </a:p>
          <a:p>
            <a:pPr marL="6350" indent="0"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RS" altLang="en-US" sz="3200" dirty="0">
                <a:solidFill>
                  <a:srgbClr val="0070C0"/>
                </a:solidFill>
              </a:rPr>
              <a:t>Б. према распореду библ. јединица</a:t>
            </a:r>
          </a:p>
          <a:p>
            <a:pPr marL="6350" indent="0"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sr-Cyrl-RS" altLang="en-US" sz="3200" dirty="0">
              <a:solidFill>
                <a:schemeClr val="accent2">
                  <a:lumMod val="50000"/>
                </a:schemeClr>
              </a:solidFill>
            </a:endParaRPr>
          </a:p>
          <a:p>
            <a:pPr marL="6350" indent="0"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RS" altLang="en-US" sz="3200" dirty="0">
                <a:solidFill>
                  <a:srgbClr val="7030A0"/>
                </a:solidFill>
              </a:rPr>
              <a:t>В. према циљу и намени библиографије</a:t>
            </a:r>
            <a:endParaRPr lang="sr-Cyrl-RS" altLang="en-US" dirty="0">
              <a:solidFill>
                <a:srgbClr val="7030A0"/>
              </a:solidFill>
            </a:endParaRPr>
          </a:p>
          <a:p>
            <a:pPr marL="577850" indent="-571500"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sr-Cyrl-R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98671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Подела библиографија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606378"/>
            <a:ext cx="4184035" cy="443498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sr-Cyrl-RS" sz="1400" dirty="0">
                <a:solidFill>
                  <a:schemeClr val="accent4"/>
                </a:solidFill>
              </a:rPr>
              <a:t>А. Грађа</a:t>
            </a:r>
          </a:p>
          <a:p>
            <a:pPr marL="457200" lvl="1" indent="0">
              <a:buNone/>
            </a:pPr>
            <a:endParaRPr lang="sr-Cyrl-RS" sz="1400" dirty="0">
              <a:solidFill>
                <a:schemeClr val="accent4"/>
              </a:solidFill>
            </a:endParaRPr>
          </a:p>
          <a:p>
            <a:pPr marL="457200" lvl="1" indent="0">
              <a:buNone/>
            </a:pPr>
            <a:r>
              <a:rPr lang="sr-Cyrl-RS" sz="1400" dirty="0">
                <a:solidFill>
                  <a:schemeClr val="accent4"/>
                </a:solidFill>
              </a:rPr>
              <a:t>А. 1. по степену општости </a:t>
            </a:r>
          </a:p>
          <a:p>
            <a:pPr marL="457200" lvl="1" indent="0">
              <a:buNone/>
            </a:pPr>
            <a:r>
              <a:rPr lang="sr-Cyrl-RS" sz="1400" dirty="0"/>
              <a:t>	1.1.опште </a:t>
            </a:r>
          </a:p>
          <a:p>
            <a:pPr marL="457200" lvl="1" indent="0">
              <a:buNone/>
            </a:pPr>
            <a:r>
              <a:rPr lang="sr-Cyrl-RS" sz="1400" dirty="0"/>
              <a:t>	1.2. специјалне</a:t>
            </a:r>
          </a:p>
          <a:p>
            <a:pPr marL="457200" lvl="1" indent="0">
              <a:buNone/>
            </a:pPr>
            <a:r>
              <a:rPr lang="sr-Cyrl-RS" sz="1400" dirty="0">
                <a:solidFill>
                  <a:schemeClr val="accent4"/>
                </a:solidFill>
              </a:rPr>
              <a:t>А. 2. по потпуности</a:t>
            </a:r>
          </a:p>
          <a:p>
            <a:pPr marL="457200" lvl="1" indent="0">
              <a:buNone/>
            </a:pPr>
            <a:r>
              <a:rPr lang="sr-Cyrl-RS" sz="1400" dirty="0">
                <a:solidFill>
                  <a:schemeClr val="tx1"/>
                </a:solidFill>
              </a:rPr>
              <a:t>	2.1. исцрпне</a:t>
            </a:r>
          </a:p>
          <a:p>
            <a:pPr marL="457200" lvl="1" indent="0">
              <a:buNone/>
            </a:pPr>
            <a:r>
              <a:rPr lang="sr-Cyrl-RS" sz="1400" dirty="0">
                <a:solidFill>
                  <a:schemeClr val="tx1"/>
                </a:solidFill>
              </a:rPr>
              <a:t>	2.2. селективне</a:t>
            </a:r>
          </a:p>
          <a:p>
            <a:pPr marL="457200" lvl="1" indent="0">
              <a:buNone/>
            </a:pPr>
            <a:r>
              <a:rPr lang="sr-Cyrl-RS" sz="1400" dirty="0">
                <a:solidFill>
                  <a:schemeClr val="accent4"/>
                </a:solidFill>
              </a:rPr>
              <a:t>А. 3. по врсти публикација</a:t>
            </a:r>
          </a:p>
          <a:p>
            <a:pPr marL="457200" lvl="1" indent="0">
              <a:buNone/>
            </a:pPr>
            <a:r>
              <a:rPr lang="sr-Cyrl-RS" sz="1400" dirty="0">
                <a:solidFill>
                  <a:schemeClr val="tx1"/>
                </a:solidFill>
              </a:rPr>
              <a:t>	3.1. монографске</a:t>
            </a:r>
          </a:p>
          <a:p>
            <a:pPr marL="457200" lvl="1" indent="0">
              <a:buNone/>
            </a:pPr>
            <a:r>
              <a:rPr lang="sr-Cyrl-RS" sz="1400" dirty="0">
                <a:solidFill>
                  <a:schemeClr val="tx1"/>
                </a:solidFill>
              </a:rPr>
              <a:t>	3.2. периодичне</a:t>
            </a:r>
          </a:p>
          <a:p>
            <a:pPr marL="457200" lvl="1" indent="0">
              <a:buNone/>
            </a:pPr>
            <a:r>
              <a:rPr lang="sr-Cyrl-RS" sz="1400" dirty="0">
                <a:solidFill>
                  <a:schemeClr val="tx1"/>
                </a:solidFill>
              </a:rPr>
              <a:t>	3.3. аналитичке</a:t>
            </a:r>
          </a:p>
          <a:p>
            <a:pPr marL="457200" lvl="1" indent="0">
              <a:buNone/>
            </a:pPr>
            <a:r>
              <a:rPr lang="sr-Cyrl-RS" sz="1400" dirty="0">
                <a:solidFill>
                  <a:schemeClr val="tx1"/>
                </a:solidFill>
              </a:rPr>
              <a:t>	3.4. некњижне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1762897"/>
            <a:ext cx="4184034" cy="42784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Cyrl-RS" sz="1400" dirty="0">
                <a:solidFill>
                  <a:schemeClr val="accent4"/>
                </a:solidFill>
              </a:rPr>
              <a:t>А. 4. по самосталности</a:t>
            </a:r>
          </a:p>
          <a:p>
            <a:pPr marL="0" indent="0">
              <a:buNone/>
            </a:pPr>
            <a:r>
              <a:rPr lang="sr-Cyrl-RS" sz="1400" dirty="0"/>
              <a:t>	4.1. самосталне </a:t>
            </a:r>
          </a:p>
          <a:p>
            <a:pPr marL="0" indent="0">
              <a:buNone/>
            </a:pPr>
            <a:r>
              <a:rPr lang="sr-Cyrl-RS" sz="1400" dirty="0"/>
              <a:t>	4.2. скривене</a:t>
            </a:r>
          </a:p>
          <a:p>
            <a:pPr marL="0" indent="0">
              <a:buNone/>
            </a:pPr>
            <a:r>
              <a:rPr lang="sr-Cyrl-RS" sz="1400" dirty="0">
                <a:solidFill>
                  <a:schemeClr val="accent4"/>
                </a:solidFill>
              </a:rPr>
              <a:t>А. 5. по референтности</a:t>
            </a:r>
          </a:p>
          <a:p>
            <a:pPr marL="0" indent="0">
              <a:buNone/>
            </a:pPr>
            <a:r>
              <a:rPr lang="sr-Cyrl-RS" sz="1400" dirty="0"/>
              <a:t>	5.1. првог степена</a:t>
            </a:r>
          </a:p>
          <a:p>
            <a:pPr marL="0" indent="0">
              <a:buNone/>
            </a:pPr>
            <a:r>
              <a:rPr lang="sr-Cyrl-RS" sz="1400" dirty="0"/>
              <a:t>	5.2. другог степена</a:t>
            </a:r>
          </a:p>
          <a:p>
            <a:pPr marL="0" indent="0">
              <a:buNone/>
            </a:pPr>
            <a:r>
              <a:rPr lang="sr-Cyrl-RS" sz="1400" dirty="0"/>
              <a:t>	5.3. трећег степена</a:t>
            </a:r>
          </a:p>
          <a:p>
            <a:pPr marL="0" indent="0">
              <a:buNone/>
            </a:pPr>
            <a:r>
              <a:rPr lang="sr-Cyrl-RS" sz="1400" dirty="0">
                <a:solidFill>
                  <a:schemeClr val="accent4"/>
                </a:solidFill>
              </a:rPr>
              <a:t>А. 6. по документарности</a:t>
            </a:r>
          </a:p>
          <a:p>
            <a:pPr marL="0" indent="0">
              <a:buNone/>
            </a:pPr>
            <a:r>
              <a:rPr lang="sr-Cyrl-RS" sz="1400" dirty="0"/>
              <a:t>	6.1. примарне</a:t>
            </a:r>
          </a:p>
          <a:p>
            <a:pPr marL="0" indent="0">
              <a:buNone/>
            </a:pPr>
            <a:r>
              <a:rPr lang="sr-Cyrl-RS" sz="1400" dirty="0"/>
              <a:t>	6.2. секундарне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2456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Подела библиографија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31091"/>
            <a:ext cx="8596668" cy="490975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r-Cyrl-RS" sz="2200" dirty="0">
                <a:solidFill>
                  <a:srgbClr val="0070C0"/>
                </a:solidFill>
              </a:rPr>
              <a:t>Б</a:t>
            </a:r>
            <a:r>
              <a:rPr lang="sl-SI" sz="2200" dirty="0">
                <a:solidFill>
                  <a:srgbClr val="0070C0"/>
                </a:solidFill>
              </a:rPr>
              <a:t>.</a:t>
            </a:r>
            <a:r>
              <a:rPr lang="sr-Cyrl-RS" sz="2200" dirty="0">
                <a:solidFill>
                  <a:srgbClr val="0070C0"/>
                </a:solidFill>
              </a:rPr>
              <a:t> распоред</a:t>
            </a:r>
          </a:p>
          <a:p>
            <a:pPr marL="0" indent="0">
              <a:buNone/>
            </a:pPr>
            <a:r>
              <a:rPr lang="sr-Cyrl-RS" sz="2100" dirty="0">
                <a:solidFill>
                  <a:srgbClr val="0070C0"/>
                </a:solidFill>
              </a:rPr>
              <a:t>Б. 1. хронолошки критеријум</a:t>
            </a:r>
          </a:p>
          <a:p>
            <a:pPr marL="0" indent="0">
              <a:buNone/>
            </a:pPr>
            <a:r>
              <a:rPr lang="sr-Cyrl-RS" dirty="0"/>
              <a:t>	1.1. ретроспективне</a:t>
            </a:r>
          </a:p>
          <a:p>
            <a:pPr marL="0" indent="0">
              <a:buNone/>
            </a:pPr>
            <a:r>
              <a:rPr lang="sr-Cyrl-RS" dirty="0"/>
              <a:t>	1.2. текуће</a:t>
            </a:r>
          </a:p>
          <a:p>
            <a:pPr marL="0" indent="0">
              <a:buNone/>
            </a:pPr>
            <a:r>
              <a:rPr lang="sr-Cyrl-RS" dirty="0"/>
              <a:t>	1.3. перспективне</a:t>
            </a:r>
          </a:p>
          <a:p>
            <a:pPr marL="0" indent="0">
              <a:buNone/>
            </a:pPr>
            <a:r>
              <a:rPr lang="sr-Cyrl-RS" sz="2100" dirty="0">
                <a:solidFill>
                  <a:srgbClr val="0070C0"/>
                </a:solidFill>
              </a:rPr>
              <a:t>Б. 2. географски-језички-етнички критеријум</a:t>
            </a:r>
          </a:p>
          <a:p>
            <a:pPr marL="0" indent="0">
              <a:buNone/>
            </a:pPr>
            <a:r>
              <a:rPr lang="sr-Cyrl-RS" dirty="0"/>
              <a:t>	2.1. завичајне</a:t>
            </a:r>
          </a:p>
          <a:p>
            <a:pPr marL="0" indent="0">
              <a:buNone/>
            </a:pPr>
            <a:r>
              <a:rPr lang="sr-Cyrl-RS" dirty="0"/>
              <a:t>	2.2. регионалне</a:t>
            </a:r>
          </a:p>
          <a:p>
            <a:pPr marL="0" indent="0">
              <a:buNone/>
            </a:pPr>
            <a:r>
              <a:rPr lang="sr-Cyrl-RS" dirty="0"/>
              <a:t>	2.3.националне</a:t>
            </a:r>
          </a:p>
          <a:p>
            <a:pPr marL="0" indent="0">
              <a:buNone/>
            </a:pPr>
            <a:r>
              <a:rPr lang="sr-Cyrl-RS" dirty="0"/>
              <a:t>	2.4. међународне</a:t>
            </a:r>
          </a:p>
          <a:p>
            <a:pPr marL="0" indent="0">
              <a:buNone/>
            </a:pPr>
            <a:r>
              <a:rPr lang="sr-Cyrl-RS" dirty="0"/>
              <a:t>	2.5. универзалне</a:t>
            </a:r>
          </a:p>
          <a:p>
            <a:pPr marL="0" indent="0">
              <a:buNone/>
            </a:pPr>
            <a:r>
              <a:rPr lang="sr-Cyrl-RS" sz="2100" dirty="0">
                <a:solidFill>
                  <a:srgbClr val="0070C0"/>
                </a:solidFill>
              </a:rPr>
              <a:t>Б. 3. предмет обраде или начин распореда грађе</a:t>
            </a:r>
          </a:p>
          <a:p>
            <a:pPr marL="0" indent="0">
              <a:buNone/>
            </a:pPr>
            <a:r>
              <a:rPr lang="sr-Cyrl-RS" dirty="0"/>
              <a:t>	3.1. персоналне</a:t>
            </a:r>
          </a:p>
          <a:p>
            <a:pPr marL="0" indent="0">
              <a:buNone/>
            </a:pPr>
            <a:r>
              <a:rPr lang="sr-Cyrl-RS" dirty="0"/>
              <a:t>	3.2. стручне</a:t>
            </a:r>
          </a:p>
          <a:p>
            <a:pPr marL="0" indent="0">
              <a:buNone/>
            </a:pPr>
            <a:r>
              <a:rPr lang="sr-Cyrl-RS" dirty="0"/>
              <a:t>	3.3. хронолошке</a:t>
            </a:r>
          </a:p>
          <a:p>
            <a:pPr marL="0" indent="0">
              <a:buNone/>
            </a:pPr>
            <a:r>
              <a:rPr lang="sr-Cyrl-RS" dirty="0"/>
              <a:t>	3.4. предметне</a:t>
            </a:r>
          </a:p>
          <a:p>
            <a:pPr marL="0" indent="0">
              <a:buNone/>
            </a:pPr>
            <a:r>
              <a:rPr lang="sr-Cyrl-RS" dirty="0"/>
              <a:t>	3.5. унакрсне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19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Подела библиографија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sz="2000" dirty="0">
                <a:solidFill>
                  <a:srgbClr val="7030A0"/>
                </a:solidFill>
              </a:rPr>
              <a:t>В. циљ - намена</a:t>
            </a:r>
          </a:p>
          <a:p>
            <a:pPr marL="0" indent="0">
              <a:buNone/>
            </a:pPr>
            <a:r>
              <a:rPr lang="sr-Cyrl-RS" sz="2000" dirty="0">
                <a:solidFill>
                  <a:srgbClr val="7030A0"/>
                </a:solidFill>
              </a:rPr>
              <a:t>В.1. по карактеру описа </a:t>
            </a:r>
          </a:p>
          <a:p>
            <a:pPr marL="0" indent="0">
              <a:buNone/>
            </a:pPr>
            <a:r>
              <a:rPr lang="sr-Cyrl-RS" dirty="0"/>
              <a:t>	</a:t>
            </a:r>
            <a:r>
              <a:rPr lang="sr-Cyrl-RS" sz="1600" dirty="0"/>
              <a:t>1.1. регистрационе – индикативне (основна информација)</a:t>
            </a:r>
          </a:p>
          <a:p>
            <a:pPr marL="0" indent="0">
              <a:buNone/>
            </a:pPr>
            <a:r>
              <a:rPr lang="sr-Cyrl-RS" sz="1600" dirty="0"/>
              <a:t>	1.2. анотиране</a:t>
            </a:r>
          </a:p>
          <a:p>
            <a:pPr marL="0" indent="0">
              <a:buNone/>
            </a:pPr>
            <a:r>
              <a:rPr lang="sr-Cyrl-RS" dirty="0"/>
              <a:t>		</a:t>
            </a:r>
            <a:r>
              <a:rPr lang="sr-Cyrl-RS" sz="1400" dirty="0"/>
              <a:t>2.1. дескриптивне (опис публикације)</a:t>
            </a:r>
          </a:p>
          <a:p>
            <a:pPr marL="0" indent="0">
              <a:buNone/>
            </a:pPr>
            <a:r>
              <a:rPr lang="sr-Cyrl-RS" sz="1400" dirty="0"/>
              <a:t>		2.2. рекомандиране (рецензија, награде, полемика)</a:t>
            </a:r>
          </a:p>
          <a:p>
            <a:pPr marL="0" indent="0">
              <a:buNone/>
            </a:pPr>
            <a:r>
              <a:rPr lang="sr-Cyrl-RS" sz="1400" dirty="0"/>
              <a:t>		2.3. реферативне (сажетак саджаја)</a:t>
            </a:r>
          </a:p>
          <a:p>
            <a:pPr marL="0" indent="0">
              <a:buNone/>
            </a:pPr>
            <a:r>
              <a:rPr lang="sr-Cyrl-RS" sz="1400" dirty="0"/>
              <a:t>		2.4. критичке (критички осврт)</a:t>
            </a:r>
          </a:p>
          <a:p>
            <a:pPr marL="0" indent="0">
              <a:buNone/>
            </a:pPr>
            <a:r>
              <a:rPr lang="sr-Cyrl-RS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29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902" y="362466"/>
            <a:ext cx="8596668" cy="815546"/>
          </a:xfrm>
        </p:spPr>
        <p:txBody>
          <a:bodyPr/>
          <a:lstStyle/>
          <a:p>
            <a:pPr algn="ctr"/>
            <a:r>
              <a:rPr lang="sr-Cyrl-RS" dirty="0"/>
              <a:t>Завичајна библиографија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179" y="1178013"/>
            <a:ext cx="11022226" cy="527221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sr-Cyrl-RS" sz="5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r-Cyrl-RS" sz="3800" dirty="0">
                <a:solidFill>
                  <a:schemeClr val="tx2">
                    <a:lumMod val="75000"/>
                  </a:schemeClr>
                </a:solidFill>
              </a:rPr>
              <a:t>Завичајна библиографија је здрава клица националне библиографије.</a:t>
            </a:r>
          </a:p>
          <a:p>
            <a:r>
              <a:rPr lang="sr-Cyrl-RS" sz="3800" dirty="0">
                <a:solidFill>
                  <a:schemeClr val="tx2">
                    <a:lumMod val="75000"/>
                  </a:schemeClr>
                </a:solidFill>
              </a:rPr>
              <a:t>Правилно је замишљена и даје резултате само ако почива на критеријумима на којима је постављена национална библиографија.</a:t>
            </a:r>
          </a:p>
          <a:p>
            <a:r>
              <a:rPr lang="sr-Cyrl-RS" sz="3800" dirty="0">
                <a:solidFill>
                  <a:schemeClr val="tx2">
                    <a:lumMod val="75000"/>
                  </a:schemeClr>
                </a:solidFill>
              </a:rPr>
              <a:t>Представља јединство територијалног, етничког, језичког, историјског и националног принципа.</a:t>
            </a:r>
          </a:p>
          <a:p>
            <a:r>
              <a:rPr lang="sr-Cyrl-RS" sz="3800" dirty="0">
                <a:solidFill>
                  <a:schemeClr val="tx2">
                    <a:lumMod val="75000"/>
                  </a:schemeClr>
                </a:solidFill>
              </a:rPr>
              <a:t>Део је корпуса националне библиографије и њен контролни репер.</a:t>
            </a:r>
          </a:p>
          <a:p>
            <a:r>
              <a:rPr lang="sr-Cyrl-RS" sz="3800" dirty="0">
                <a:solidFill>
                  <a:schemeClr val="tx2">
                    <a:lumMod val="75000"/>
                  </a:schemeClr>
                </a:solidFill>
              </a:rPr>
              <a:t>Прикупља јединице с одређене мање територије, обично општине, или региона, или неколико културно-историјски повезаних општина.</a:t>
            </a:r>
          </a:p>
          <a:p>
            <a:r>
              <a:rPr lang="sr-Cyrl-RS" sz="3800" dirty="0">
                <a:solidFill>
                  <a:schemeClr val="tx2">
                    <a:lumMod val="75000"/>
                  </a:schemeClr>
                </a:solidFill>
              </a:rPr>
              <a:t>Завичајна библиографија је нераздвојни саставни део завичајног фонда и један од најодговорнијих и најстручнијих задатака завичајног одељења.</a:t>
            </a:r>
          </a:p>
          <a:p>
            <a:r>
              <a:rPr lang="sr-Cyrl-RS" sz="3800" dirty="0">
                <a:solidFill>
                  <a:schemeClr val="tx2">
                    <a:lumMod val="75000"/>
                  </a:schemeClr>
                </a:solidFill>
              </a:rPr>
              <a:t>Завичајне библиографије могу бити персоналне, тематске, да представљају издавачко-штампарску продукцију једног краја или </a:t>
            </a:r>
            <a:r>
              <a:rPr lang="sr-Cyrl-RS" sz="3800" dirty="0" smtClean="0">
                <a:solidFill>
                  <a:schemeClr val="tx2">
                    <a:lumMod val="75000"/>
                  </a:schemeClr>
                </a:solidFill>
              </a:rPr>
              <a:t>институције.</a:t>
            </a:r>
          </a:p>
          <a:p>
            <a:pPr marL="0" indent="0">
              <a:buNone/>
            </a:pPr>
            <a:endParaRPr lang="sr-Cyrl-RS" sz="3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3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Миодраг Живанов, </a:t>
            </a:r>
            <a:r>
              <a:rPr lang="ru-RU" sz="38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Панчевачка библиографија : 1833-1960</a:t>
            </a:r>
            <a:r>
              <a:rPr lang="ru-RU" sz="3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  <a:r>
              <a:rPr lang="ru-RU" sz="3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1985</a:t>
            </a:r>
            <a:r>
              <a:rPr lang="sr-Cyrl-RS" sz="3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</a:t>
            </a:r>
            <a:endParaRPr lang="ru-RU" sz="38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ru-RU" sz="3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Марија Орбовић, </a:t>
            </a:r>
            <a:r>
              <a:rPr lang="ru-RU" sz="38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Чачанско </a:t>
            </a:r>
            <a:r>
              <a:rPr lang="ru-RU" sz="38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штампарство и издаваштво : библиографија : </a:t>
            </a:r>
            <a:r>
              <a:rPr lang="ru-RU" sz="38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1833-1941</a:t>
            </a:r>
            <a:r>
              <a:rPr lang="ru-RU" sz="3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1998.</a:t>
            </a:r>
          </a:p>
        </p:txBody>
      </p:sp>
    </p:spTree>
    <p:extLst>
      <p:ext uri="{BB962C8B-B14F-4D97-AF65-F5344CB8AC3E}">
        <p14:creationId xmlns:p14="http://schemas.microsoft.com/office/powerpoint/2010/main" val="207901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55589"/>
          </a:xfrm>
        </p:spPr>
        <p:txBody>
          <a:bodyPr/>
          <a:lstStyle/>
          <a:p>
            <a:pPr algn="ctr"/>
            <a:r>
              <a:rPr lang="sr-Cyrl-RS" dirty="0"/>
              <a:t>Библиографија периодике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754659"/>
            <a:ext cx="10863877" cy="4835922"/>
          </a:xfrm>
        </p:spPr>
        <p:txBody>
          <a:bodyPr>
            <a:normAutofit/>
          </a:bodyPr>
          <a:lstStyle/>
          <a:p>
            <a:r>
              <a:rPr lang="sr-Cyrl-RS" sz="1900" dirty="0"/>
              <a:t>Библиографија серијских публикација даје описе свих врста периодике попут оне на дневном, недељном, полумесечном и месечном нивоу </a:t>
            </a:r>
            <a:r>
              <a:rPr lang="sr-Cyrl-CS" altLang="en-US" sz="1900" dirty="0"/>
              <a:t>−</a:t>
            </a:r>
            <a:r>
              <a:rPr lang="sr-Cyrl-RS" sz="1900" dirty="0"/>
              <a:t> листова и новина, периодике на месечном и вишемесечном нивоу </a:t>
            </a:r>
            <a:r>
              <a:rPr lang="sr-Cyrl-CS" altLang="en-US" sz="1900" dirty="0"/>
              <a:t>−</a:t>
            </a:r>
            <a:r>
              <a:rPr lang="sr-Cyrl-RS" sz="1900" dirty="0"/>
              <a:t> часописа, као и периодике на годишњем и вишегодишњем нивоу </a:t>
            </a:r>
            <a:r>
              <a:rPr lang="sr-Cyrl-CS" altLang="en-US" sz="1900" dirty="0"/>
              <a:t>−</a:t>
            </a:r>
            <a:r>
              <a:rPr lang="sr-Cyrl-RS" sz="1900" dirty="0"/>
              <a:t> годишњака, алманаха, календара. </a:t>
            </a:r>
          </a:p>
          <a:p>
            <a:r>
              <a:rPr lang="sr-Cyrl-RS" sz="1900" dirty="0"/>
              <a:t>Карактер периодике условљава и тип библиографије, по тематском, хронолошком, регионалном или националном критеријуму.</a:t>
            </a:r>
            <a:endParaRPr lang="en-US" sz="1900" dirty="0"/>
          </a:p>
          <a:p>
            <a:r>
              <a:rPr lang="sr-Cyrl-RS" sz="1900" dirty="0"/>
              <a:t>За обраду наслова серијских публикација користи се </a:t>
            </a:r>
            <a:r>
              <a:rPr lang="en-US" sz="1900" dirty="0"/>
              <a:t>ISBD(CR)</a:t>
            </a:r>
            <a:r>
              <a:rPr lang="sr-Cyrl-RS" sz="1900" dirty="0"/>
              <a:t>, стандард за обраду континуираних извора.</a:t>
            </a:r>
            <a:endParaRPr lang="en-US" sz="1900" dirty="0"/>
          </a:p>
          <a:p>
            <a:endParaRPr lang="sr-Cyrl-RS" sz="19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sr-Cyrl-RS" sz="1900" dirty="0" smtClean="0">
                <a:solidFill>
                  <a:srgbClr val="7030A0"/>
                </a:solidFill>
              </a:rPr>
              <a:t>Вук </a:t>
            </a:r>
            <a:r>
              <a:rPr lang="sr-Cyrl-RS" sz="1900" dirty="0">
                <a:solidFill>
                  <a:srgbClr val="7030A0"/>
                </a:solidFill>
              </a:rPr>
              <a:t>Драговић, </a:t>
            </a:r>
            <a:r>
              <a:rPr lang="sr-Cyrl-RS" sz="1900" i="1" dirty="0">
                <a:solidFill>
                  <a:srgbClr val="7030A0"/>
                </a:solidFill>
              </a:rPr>
              <a:t>Српска штампа између два рата</a:t>
            </a:r>
            <a:r>
              <a:rPr lang="sr-Cyrl-RS" sz="1900" dirty="0">
                <a:solidFill>
                  <a:srgbClr val="7030A0"/>
                </a:solidFill>
              </a:rPr>
              <a:t>, </a:t>
            </a:r>
            <a:r>
              <a:rPr lang="sr-Cyrl-RS" sz="1900" dirty="0" smtClean="0">
                <a:solidFill>
                  <a:srgbClr val="7030A0"/>
                </a:solidFill>
              </a:rPr>
              <a:t>1956.</a:t>
            </a:r>
          </a:p>
          <a:p>
            <a:pPr marL="0" indent="0">
              <a:buNone/>
            </a:pPr>
            <a:r>
              <a:rPr lang="sr-Cyrl-RS" sz="1900" i="1" dirty="0" smtClean="0">
                <a:solidFill>
                  <a:srgbClr val="7030A0"/>
                </a:solidFill>
              </a:rPr>
              <a:t>Српска </a:t>
            </a:r>
            <a:r>
              <a:rPr lang="sr-Cyrl-RS" sz="1900" i="1" dirty="0">
                <a:solidFill>
                  <a:srgbClr val="7030A0"/>
                </a:solidFill>
              </a:rPr>
              <a:t>књижевна периодика 1768</a:t>
            </a:r>
            <a:r>
              <a:rPr lang="sr-Cyrl-CS" altLang="en-US" sz="1900" dirty="0">
                <a:solidFill>
                  <a:srgbClr val="7030A0"/>
                </a:solidFill>
              </a:rPr>
              <a:t>−</a:t>
            </a:r>
            <a:r>
              <a:rPr lang="sr-Cyrl-RS" sz="1900" i="1" dirty="0">
                <a:solidFill>
                  <a:srgbClr val="7030A0"/>
                </a:solidFill>
              </a:rPr>
              <a:t>1941</a:t>
            </a:r>
            <a:r>
              <a:rPr lang="sr-Cyrl-RS" sz="1900" dirty="0">
                <a:solidFill>
                  <a:srgbClr val="7030A0"/>
                </a:solidFill>
              </a:rPr>
              <a:t>, б. г</a:t>
            </a:r>
            <a:r>
              <a:rPr lang="sr-Cyrl-RS" sz="1900" dirty="0" smtClean="0">
                <a:solidFill>
                  <a:srgbClr val="7030A0"/>
                </a:solidFill>
              </a:rPr>
              <a:t>. </a:t>
            </a:r>
          </a:p>
          <a:p>
            <a:pPr marL="0" indent="0">
              <a:buNone/>
            </a:pPr>
            <a:r>
              <a:rPr lang="sr-Cyrl-RS" sz="1900" dirty="0" smtClean="0">
                <a:solidFill>
                  <a:srgbClr val="7030A0"/>
                </a:solidFill>
              </a:rPr>
              <a:t>Миодраг </a:t>
            </a:r>
            <a:r>
              <a:rPr lang="sr-Cyrl-RS" sz="1900" dirty="0">
                <a:solidFill>
                  <a:srgbClr val="7030A0"/>
                </a:solidFill>
              </a:rPr>
              <a:t>Матицки, </a:t>
            </a:r>
            <a:r>
              <a:rPr lang="sr-Cyrl-RS" sz="1900" i="1" dirty="0">
                <a:solidFill>
                  <a:srgbClr val="7030A0"/>
                </a:solidFill>
              </a:rPr>
              <a:t>Библиографија српских алманаха и календара. 1</a:t>
            </a:r>
            <a:r>
              <a:rPr lang="sr-Cyrl-RS" sz="1900" dirty="0">
                <a:solidFill>
                  <a:srgbClr val="7030A0"/>
                </a:solidFill>
              </a:rPr>
              <a:t>, </a:t>
            </a:r>
            <a:r>
              <a:rPr lang="sr-Cyrl-RS" sz="1900" dirty="0" smtClean="0">
                <a:solidFill>
                  <a:srgbClr val="7030A0"/>
                </a:solidFill>
              </a:rPr>
              <a:t>1986.</a:t>
            </a:r>
          </a:p>
          <a:p>
            <a:pPr marL="0" indent="0">
              <a:buNone/>
            </a:pPr>
            <a:r>
              <a:rPr lang="sr-Cyrl-RS" sz="1900" i="1" dirty="0" smtClean="0">
                <a:solidFill>
                  <a:srgbClr val="7030A0"/>
                </a:solidFill>
              </a:rPr>
              <a:t>Српска </a:t>
            </a:r>
            <a:r>
              <a:rPr lang="sr-Cyrl-RS" sz="1900" i="1" dirty="0">
                <a:solidFill>
                  <a:srgbClr val="7030A0"/>
                </a:solidFill>
              </a:rPr>
              <a:t>библиографија. Периодика : 1768</a:t>
            </a:r>
            <a:r>
              <a:rPr lang="sr-Cyrl-CS" altLang="en-US" sz="1900" dirty="0">
                <a:solidFill>
                  <a:srgbClr val="7030A0"/>
                </a:solidFill>
              </a:rPr>
              <a:t>−</a:t>
            </a:r>
            <a:r>
              <a:rPr lang="sr-Cyrl-RS" sz="1900" i="1" dirty="0">
                <a:solidFill>
                  <a:srgbClr val="7030A0"/>
                </a:solidFill>
              </a:rPr>
              <a:t>2005. Књ. 1</a:t>
            </a:r>
            <a:r>
              <a:rPr lang="sr-Cyrl-RS" sz="1900" dirty="0">
                <a:solidFill>
                  <a:srgbClr val="7030A0"/>
                </a:solidFill>
              </a:rPr>
              <a:t>, 2011.</a:t>
            </a:r>
            <a:endParaRPr lang="en-US" sz="1900" dirty="0">
              <a:solidFill>
                <a:srgbClr val="7030A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27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Аналитичка библиографија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941" y="1577787"/>
            <a:ext cx="10703859" cy="4572847"/>
          </a:xfrm>
        </p:spPr>
        <p:txBody>
          <a:bodyPr>
            <a:normAutofit/>
          </a:bodyPr>
          <a:lstStyle/>
          <a:p>
            <a:r>
              <a:rPr lang="sr-Cyrl-RS" dirty="0"/>
              <a:t>Аналитичка библиографија пописује саставне делове (чланке) из монографских (чланке из зборника, појединачне текстове неких аутора, нпр. из антологија, поглавља из књига итд.) и серијских публикација (новине, часописи, календари).</a:t>
            </a:r>
          </a:p>
          <a:p>
            <a:r>
              <a:rPr lang="sr-Cyrl-RS" dirty="0"/>
              <a:t>Она открива тешко доступне садржаје публикација и немерљиво је корисна истраживачима. </a:t>
            </a:r>
          </a:p>
          <a:p>
            <a:r>
              <a:rPr lang="sr-Cyrl-RS" dirty="0"/>
              <a:t>За израду аналитичких библиографија урађен је посебан </a:t>
            </a:r>
            <a:r>
              <a:rPr lang="en-US" dirty="0"/>
              <a:t>ISBD(CP)</a:t>
            </a:r>
            <a:r>
              <a:rPr lang="sr-Cyrl-RS" dirty="0"/>
              <a:t> стандард, за опис саставних делова</a:t>
            </a:r>
            <a:r>
              <a:rPr lang="sr-Cyrl-R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sr-Cyrl-RS" dirty="0">
                <a:solidFill>
                  <a:schemeClr val="accent6">
                    <a:lumMod val="75000"/>
                  </a:schemeClr>
                </a:solidFill>
              </a:rPr>
              <a:t>Георгије </a:t>
            </a: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Магарашевић, </a:t>
            </a:r>
            <a:r>
              <a:rPr lang="sr-Cyrl-RS" i="1" dirty="0">
                <a:solidFill>
                  <a:schemeClr val="accent6">
                    <a:lumMod val="75000"/>
                  </a:schemeClr>
                </a:solidFill>
              </a:rPr>
              <a:t>Содержаније Сербске Летописи од године 1825</a:t>
            </a:r>
            <a:r>
              <a:rPr lang="sr-Cyrl-CS" altLang="en-US" dirty="0">
                <a:solidFill>
                  <a:schemeClr val="accent6">
                    <a:lumMod val="75000"/>
                  </a:schemeClr>
                </a:solidFill>
              </a:rPr>
              <a:t>−</a:t>
            </a:r>
            <a:r>
              <a:rPr lang="sr-Cyrl-RS" i="1" dirty="0">
                <a:solidFill>
                  <a:schemeClr val="accent6">
                    <a:lumMod val="75000"/>
                  </a:schemeClr>
                </a:solidFill>
              </a:rPr>
              <a:t>1829</a:t>
            </a:r>
            <a:r>
              <a:rPr lang="sr-Cyrl-RS" dirty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 marL="0" indent="0">
              <a:buNone/>
            </a:pP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Љубица Ђорђевић, </a:t>
            </a:r>
            <a:r>
              <a:rPr lang="sr-Cyrl-RS" i="1" dirty="0" smtClean="0">
                <a:solidFill>
                  <a:schemeClr val="accent6">
                    <a:lumMod val="75000"/>
                  </a:schemeClr>
                </a:solidFill>
              </a:rPr>
              <a:t>Библиографија </a:t>
            </a:r>
            <a:r>
              <a:rPr lang="sr-Cyrl-RS" i="1" dirty="0">
                <a:solidFill>
                  <a:schemeClr val="accent6">
                    <a:lumMod val="75000"/>
                  </a:schemeClr>
                </a:solidFill>
              </a:rPr>
              <a:t>Српског књижевног </a:t>
            </a:r>
            <a:r>
              <a:rPr lang="sr-Cyrl-RS" i="1" dirty="0" smtClean="0">
                <a:solidFill>
                  <a:schemeClr val="accent6">
                    <a:lumMod val="75000"/>
                  </a:schemeClr>
                </a:solidFill>
              </a:rPr>
              <a:t>гласника</a:t>
            </a:r>
            <a:r>
              <a:rPr lang="sr-Cyrl-RS" dirty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6">
                    <a:lumMod val="75000"/>
                  </a:schemeClr>
                </a:solidFill>
              </a:rPr>
              <a:t>1982, </a:t>
            </a:r>
            <a:endParaRPr lang="sr-Cyrl-R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Меланија </a:t>
            </a:r>
            <a:r>
              <a:rPr lang="sr-Cyrl-RS" dirty="0">
                <a:solidFill>
                  <a:schemeClr val="accent6">
                    <a:lumMod val="75000"/>
                  </a:schemeClr>
                </a:solidFill>
              </a:rPr>
              <a:t>Блашковић и </a:t>
            </a: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Љиљана Клевернић,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Bibliografija časopisa Polja : 1955-2004</a:t>
            </a: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, 2006.</a:t>
            </a:r>
          </a:p>
          <a:p>
            <a:pPr marL="0" indent="0">
              <a:buNone/>
            </a:pP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Дејан Вукићевић, </a:t>
            </a:r>
            <a:r>
              <a:rPr lang="sr-Cyrl-RS" i="1" dirty="0" smtClean="0">
                <a:solidFill>
                  <a:schemeClr val="accent6">
                    <a:lumMod val="75000"/>
                  </a:schemeClr>
                </a:solidFill>
              </a:rPr>
              <a:t>Дело 1955–1992 </a:t>
            </a:r>
            <a:r>
              <a:rPr lang="sr-Cyrl-RS" i="1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sr-Cyrl-RS" i="1" dirty="0" smtClean="0">
                <a:solidFill>
                  <a:schemeClr val="accent6">
                    <a:lumMod val="75000"/>
                  </a:schemeClr>
                </a:solidFill>
              </a:rPr>
              <a:t>библиографија,</a:t>
            </a: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6">
                    <a:lumMod val="75000"/>
                  </a:schemeClr>
                </a:solidFill>
              </a:rPr>
              <a:t>2007.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4830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Персонална библиографија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946" y="1559374"/>
            <a:ext cx="10141908" cy="4853784"/>
          </a:xfrm>
        </p:spPr>
        <p:txBody>
          <a:bodyPr>
            <a:normAutofit fontScale="70000" lnSpcReduction="20000"/>
          </a:bodyPr>
          <a:lstStyle/>
          <a:p>
            <a:r>
              <a:rPr lang="sr-Cyrl-RS" sz="2400" dirty="0"/>
              <a:t>Персонална библиографија пописује стваралаштво аутора који је предмет библиографије и дела аутора који су писали о аутору.</a:t>
            </a:r>
          </a:p>
          <a:p>
            <a:r>
              <a:rPr lang="sr-Cyrl-RS" sz="2400" dirty="0"/>
              <a:t>Може бити самостална или део студије или публикације посвећене животу и раду једне личности.</a:t>
            </a:r>
          </a:p>
          <a:p>
            <a:r>
              <a:rPr lang="sr-Cyrl-RS" sz="2400" dirty="0"/>
              <a:t>Уобичајени распоред грађе: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RS" sz="2400" dirty="0"/>
              <a:t>ауторски радови: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r-Cyrl-RS" sz="2400" dirty="0"/>
              <a:t>монографске публикације,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r-Cyrl-RS" sz="2400" dirty="0"/>
              <a:t>преводи ауторових дела на друге језике,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r-Cyrl-RS" sz="2400" dirty="0"/>
              <a:t>прилози у монографским и серијским публикацијама,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RS" sz="2400" dirty="0"/>
              <a:t>преводилачки радови,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RS" sz="2400" dirty="0"/>
              <a:t>приређивачки радови,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RS" sz="2400" dirty="0"/>
              <a:t>радови о ствараоцу</a:t>
            </a:r>
            <a:r>
              <a:rPr lang="sr-Cyrl-RS" sz="2400" dirty="0" smtClean="0"/>
              <a:t>.</a:t>
            </a:r>
          </a:p>
          <a:p>
            <a:pPr marL="457200" lvl="1" indent="0">
              <a:buNone/>
            </a:pPr>
            <a:endParaRPr lang="sr-Cyrl-RS" sz="2400" dirty="0"/>
          </a:p>
          <a:p>
            <a:pPr marL="0" indent="0">
              <a:buNone/>
            </a:pPr>
            <a:r>
              <a:rPr lang="sr-Cyrl-RS" sz="2400" dirty="0" smtClean="0">
                <a:solidFill>
                  <a:schemeClr val="accent4">
                    <a:lumMod val="75000"/>
                  </a:schemeClr>
                </a:solidFill>
              </a:rPr>
              <a:t>Силвиј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a</a:t>
            </a:r>
            <a:r>
              <a:rPr lang="sr-Cyrl-RS" sz="2400" dirty="0">
                <a:solidFill>
                  <a:schemeClr val="accent4">
                    <a:lumMod val="75000"/>
                  </a:schemeClr>
                </a:solidFill>
              </a:rPr>
              <a:t> Ђурић, </a:t>
            </a:r>
            <a:r>
              <a:rPr lang="sr-Cyrl-RS" sz="2400" i="1" dirty="0">
                <a:solidFill>
                  <a:schemeClr val="accent4">
                    <a:lumMod val="75000"/>
                  </a:schemeClr>
                </a:solidFill>
              </a:rPr>
              <a:t>Ђура Јакшић : библиографија</a:t>
            </a:r>
            <a:r>
              <a:rPr lang="sr-Cyrl-RS" sz="24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sr-Cyrl-RS" sz="2400" dirty="0" smtClean="0">
                <a:solidFill>
                  <a:schemeClr val="accent4">
                    <a:lumMod val="75000"/>
                  </a:schemeClr>
                </a:solidFill>
              </a:rPr>
              <a:t>1984.</a:t>
            </a:r>
          </a:p>
          <a:p>
            <a:pPr marL="0" indent="0">
              <a:buNone/>
            </a:pPr>
            <a:r>
              <a:rPr lang="sr-Cyrl-RS" sz="2400" i="1" dirty="0" smtClean="0">
                <a:solidFill>
                  <a:schemeClr val="accent4">
                    <a:lumMod val="75000"/>
                  </a:schemeClr>
                </a:solidFill>
              </a:rPr>
              <a:t>Библиографија </a:t>
            </a:r>
            <a:r>
              <a:rPr lang="sr-Cyrl-RS" sz="2400" i="1" dirty="0">
                <a:solidFill>
                  <a:schemeClr val="accent4">
                    <a:lumMod val="75000"/>
                  </a:schemeClr>
                </a:solidFill>
              </a:rPr>
              <a:t>Иве Андрића : (1911–2011)</a:t>
            </a:r>
            <a:r>
              <a:rPr lang="sr-Cyrl-RS" sz="2400" dirty="0">
                <a:solidFill>
                  <a:schemeClr val="accent4">
                    <a:lumMod val="75000"/>
                  </a:schemeClr>
                </a:solidFill>
              </a:rPr>
              <a:t>, 2011</a:t>
            </a:r>
            <a:r>
              <a:rPr lang="sr-Cyrl-RS" sz="240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sr-Cyrl-R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8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Библиографија инкунабула и старих књига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17849"/>
          </a:xfrm>
        </p:spPr>
        <p:txBody>
          <a:bodyPr>
            <a:normAutofit fontScale="47500" lnSpcReduction="20000"/>
          </a:bodyPr>
          <a:lstStyle/>
          <a:p>
            <a:r>
              <a:rPr lang="sr-Cyrl-RS" sz="3200" dirty="0"/>
              <a:t>Инкунабуле су штампане књиге из првог века штампарства, објављене закључно са 1500. годином. Реч означава колевку, што представља сам повој штампарства помичним словима. </a:t>
            </a:r>
          </a:p>
          <a:p>
            <a:r>
              <a:rPr lang="sr-Cyrl-RS" sz="3200" dirty="0"/>
              <a:t>Старом књигом сматрају се оне које су објављене до одређене временске границе, посебно за сваку културу/нацију, најчешће је то 1700.</a:t>
            </a:r>
          </a:p>
          <a:p>
            <a:r>
              <a:rPr lang="ru-RU" sz="3200" dirty="0"/>
              <a:t>Старе српске књиге су све рукописне и штампане књиге, периодичне и друге публикације на српскословенском и српском језику српскословенског језичког периода закључно са 18. веком, као и рукописне књиге настале до 1867. године на српскословенском, рускословенском (у српској употреби), славеносрпском и српском народном језику.</a:t>
            </a:r>
            <a:endParaRPr lang="sr-Cyrl-RS" sz="3200" dirty="0"/>
          </a:p>
          <a:p>
            <a:r>
              <a:rPr lang="sr-Cyrl-RS" sz="3200" dirty="0"/>
              <a:t>Библиографије инкунабула и старих књига израђују се према </a:t>
            </a:r>
            <a:r>
              <a:rPr lang="en-US" sz="3200" dirty="0"/>
              <a:t>ISBD(A) </a:t>
            </a:r>
            <a:r>
              <a:rPr lang="sr-Cyrl-RS" sz="3200" dirty="0"/>
              <a:t>стандарду</a:t>
            </a:r>
            <a:r>
              <a:rPr lang="sr-Cyrl-RS" sz="3200" dirty="0" smtClean="0"/>
              <a:t>.</a:t>
            </a:r>
          </a:p>
          <a:p>
            <a:pPr marL="0" indent="0">
              <a:buNone/>
            </a:pPr>
            <a:endParaRPr lang="sr-Cyrl-RS" sz="3200" dirty="0"/>
          </a:p>
          <a:p>
            <a:pPr marL="0" indent="0">
              <a:buNone/>
            </a:pPr>
            <a:r>
              <a:rPr lang="sr-Cyrl-CS" sz="2900" dirty="0">
                <a:solidFill>
                  <a:schemeClr val="accent3">
                    <a:lumMod val="75000"/>
                  </a:schemeClr>
                </a:solidFill>
              </a:rPr>
              <a:t>Стојан Новаковић,</a:t>
            </a:r>
            <a:r>
              <a:rPr lang="sr-Cyrl-CS" sz="2900" i="1" dirty="0">
                <a:solidFill>
                  <a:schemeClr val="accent3">
                    <a:lumMod val="75000"/>
                  </a:schemeClr>
                </a:solidFill>
              </a:rPr>
              <a:t> Српска библијографија за новију књижевност 1741−1867,</a:t>
            </a:r>
            <a:r>
              <a:rPr lang="sr-Cyrl-CS" sz="29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sr-Cyrl-CS" sz="2900" dirty="0" smtClean="0">
                <a:solidFill>
                  <a:schemeClr val="accent3">
                    <a:lumMod val="75000"/>
                  </a:schemeClr>
                </a:solidFill>
              </a:rPr>
              <a:t>1869. </a:t>
            </a:r>
          </a:p>
          <a:p>
            <a:pPr marL="0" indent="0">
              <a:buNone/>
            </a:pPr>
            <a:r>
              <a:rPr lang="sr-Cyrl-CS" sz="2900" dirty="0" smtClean="0">
                <a:solidFill>
                  <a:schemeClr val="accent3">
                    <a:lumMod val="75000"/>
                  </a:schemeClr>
                </a:solidFill>
              </a:rPr>
              <a:t>Георгије </a:t>
            </a:r>
            <a:r>
              <a:rPr lang="sr-Cyrl-CS" sz="2900" dirty="0">
                <a:solidFill>
                  <a:schemeClr val="accent3">
                    <a:lumMod val="75000"/>
                  </a:schemeClr>
                </a:solidFill>
              </a:rPr>
              <a:t>Михаиловић, </a:t>
            </a:r>
            <a:r>
              <a:rPr lang="sr-Cyrl-CS" sz="2900" i="1" dirty="0">
                <a:solidFill>
                  <a:schemeClr val="accent3">
                    <a:lumMod val="75000"/>
                  </a:schemeClr>
                </a:solidFill>
              </a:rPr>
              <a:t>Српска библиографија књига 18. века,</a:t>
            </a:r>
            <a:r>
              <a:rPr lang="sr-Cyrl-CS" sz="29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sr-Cyrl-CS" sz="2900" dirty="0" smtClean="0">
                <a:solidFill>
                  <a:schemeClr val="accent3">
                    <a:lumMod val="75000"/>
                  </a:schemeClr>
                </a:solidFill>
              </a:rPr>
              <a:t>1964. </a:t>
            </a:r>
          </a:p>
          <a:p>
            <a:pPr marL="0" indent="0">
              <a:buNone/>
            </a:pPr>
            <a:r>
              <a:rPr lang="sr-Cyrl-RS" sz="2900" i="1" dirty="0" smtClean="0">
                <a:solidFill>
                  <a:schemeClr val="accent3">
                    <a:lumMod val="75000"/>
                  </a:schemeClr>
                </a:solidFill>
              </a:rPr>
              <a:t>Српска </a:t>
            </a:r>
            <a:r>
              <a:rPr lang="sr-Cyrl-RS" sz="2900" i="1" dirty="0">
                <a:solidFill>
                  <a:schemeClr val="accent3">
                    <a:lumMod val="75000"/>
                  </a:schemeClr>
                </a:solidFill>
              </a:rPr>
              <a:t>библиографија. Књиге : 1801</a:t>
            </a:r>
            <a:r>
              <a:rPr lang="sr-Cyrl-CS" sz="2900" i="1" dirty="0">
                <a:solidFill>
                  <a:schemeClr val="accent3">
                    <a:lumMod val="75000"/>
                  </a:schemeClr>
                </a:solidFill>
              </a:rPr>
              <a:t>−1867. Т. 1−2</a:t>
            </a:r>
            <a:r>
              <a:rPr lang="sr-Cyrl-CS" sz="29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sr-Cyrl-CS" sz="2900" dirty="0" smtClean="0">
                <a:solidFill>
                  <a:schemeClr val="accent3">
                    <a:lumMod val="75000"/>
                  </a:schemeClr>
                </a:solidFill>
              </a:rPr>
              <a:t>2019</a:t>
            </a:r>
            <a:r>
              <a:rPr lang="sr-Cyrl-CS" sz="2900" i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sr-Cyrl-CS" sz="2900" dirty="0">
                <a:solidFill>
                  <a:schemeClr val="accent3">
                    <a:lumMod val="75000"/>
                  </a:schemeClr>
                </a:solidFill>
              </a:rPr>
              <a:t>К</a:t>
            </a:r>
            <a:r>
              <a:rPr lang="sr-Cyrl-CS" sz="2900" dirty="0" smtClean="0">
                <a:solidFill>
                  <a:schemeClr val="accent3">
                    <a:lumMod val="75000"/>
                  </a:schemeClr>
                </a:solidFill>
              </a:rPr>
              <a:t>олекција </a:t>
            </a:r>
            <a:r>
              <a:rPr lang="sr-Cyrl-CS" sz="2900" dirty="0">
                <a:solidFill>
                  <a:schemeClr val="accent3">
                    <a:lumMod val="75000"/>
                  </a:schemeClr>
                </a:solidFill>
              </a:rPr>
              <a:t>каталога рукописних и старих књига и легата Библиотеке Матице српске.</a:t>
            </a:r>
            <a:endParaRPr lang="en-US" sz="29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Библиографија библиографија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904" y="1930400"/>
            <a:ext cx="8018092" cy="4373927"/>
          </a:xfrm>
        </p:spPr>
        <p:txBody>
          <a:bodyPr>
            <a:noAutofit/>
          </a:bodyPr>
          <a:lstStyle/>
          <a:p>
            <a:r>
              <a:rPr lang="sr-Cyrl-RS" dirty="0"/>
              <a:t>Библиографија библиографија пописује претходне библиографије, сумира библиографске подухвате претходника. </a:t>
            </a:r>
            <a:endParaRPr lang="en-US" dirty="0"/>
          </a:p>
          <a:p>
            <a:r>
              <a:rPr lang="sr-Cyrl-RS" dirty="0"/>
              <a:t>Увек је ретроспективна и углавном са хронолошким распоредом грађе</a:t>
            </a:r>
            <a:r>
              <a:rPr lang="en-US" dirty="0"/>
              <a:t>.</a:t>
            </a:r>
          </a:p>
          <a:p>
            <a:r>
              <a:rPr lang="sr-Cyrl-RS" dirty="0"/>
              <a:t>Рад на њој захтева боље познавање материје.</a:t>
            </a:r>
            <a:endParaRPr lang="en-US" dirty="0"/>
          </a:p>
          <a:p>
            <a:r>
              <a:rPr lang="sr-Cyrl-RS" dirty="0"/>
              <a:t>У нас ова врста појављује се доста касно и у невеликом броју. </a:t>
            </a:r>
          </a:p>
          <a:p>
            <a:pPr marL="0" indent="0">
              <a:buNone/>
            </a:pPr>
            <a:endParaRPr lang="sr-Cyrl-R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Душан </a:t>
            </a:r>
            <a:r>
              <a:rPr lang="sr-Cyrl-RS" dirty="0">
                <a:solidFill>
                  <a:schemeClr val="accent6">
                    <a:lumMod val="75000"/>
                  </a:schemeClr>
                </a:solidFill>
              </a:rPr>
              <a:t>Панковић, </a:t>
            </a:r>
            <a:r>
              <a:rPr lang="sr-Cyrl-RS" i="1" dirty="0">
                <a:solidFill>
                  <a:schemeClr val="accent6">
                    <a:lumMod val="75000"/>
                  </a:schemeClr>
                </a:solidFill>
              </a:rPr>
              <a:t>Српске библиографије 1766</a:t>
            </a:r>
            <a:r>
              <a:rPr lang="sr-Cyrl-CS" altLang="en-US" dirty="0">
                <a:solidFill>
                  <a:schemeClr val="accent6">
                    <a:lumMod val="75000"/>
                  </a:schemeClr>
                </a:solidFill>
              </a:rPr>
              <a:t>−</a:t>
            </a:r>
            <a:r>
              <a:rPr lang="sr-Cyrl-RS" i="1" dirty="0">
                <a:solidFill>
                  <a:schemeClr val="accent6">
                    <a:lumMod val="75000"/>
                  </a:schemeClr>
                </a:solidFill>
              </a:rPr>
              <a:t>1850</a:t>
            </a:r>
            <a:r>
              <a:rPr lang="sr-Cyrl-RS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1982.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accent6">
                    <a:lumMod val="75000"/>
                  </a:schemeClr>
                </a:solidFill>
              </a:rPr>
              <a:t>Душан Панковић, </a:t>
            </a:r>
            <a:r>
              <a:rPr lang="sr-Cyrl-RS" i="1" dirty="0" smtClean="0">
                <a:solidFill>
                  <a:schemeClr val="accent6">
                    <a:lumMod val="75000"/>
                  </a:schemeClr>
                </a:solidFill>
              </a:rPr>
              <a:t>Српске </a:t>
            </a:r>
            <a:r>
              <a:rPr lang="sr-Cyrl-RS" i="1" dirty="0">
                <a:solidFill>
                  <a:schemeClr val="accent6">
                    <a:lumMod val="75000"/>
                  </a:schemeClr>
                </a:solidFill>
              </a:rPr>
              <a:t>библиографије 1851</a:t>
            </a:r>
            <a:r>
              <a:rPr lang="sr-Cyrl-CS" altLang="en-US" dirty="0">
                <a:solidFill>
                  <a:schemeClr val="accent6">
                    <a:lumMod val="75000"/>
                  </a:schemeClr>
                </a:solidFill>
              </a:rPr>
              <a:t>−</a:t>
            </a:r>
            <a:r>
              <a:rPr lang="sr-Cyrl-RS" i="1" dirty="0" smtClean="0">
                <a:solidFill>
                  <a:schemeClr val="accent6">
                    <a:lumMod val="75000"/>
                  </a:schemeClr>
                </a:solidFill>
              </a:rPr>
              <a:t>1879,</a:t>
            </a: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 2006. </a:t>
            </a:r>
          </a:p>
          <a:p>
            <a:pPr marL="0" indent="0">
              <a:buNone/>
            </a:pPr>
            <a:r>
              <a:rPr lang="sr-Cyrl-RS" dirty="0" smtClean="0">
                <a:solidFill>
                  <a:schemeClr val="accent6">
                    <a:lumMod val="75000"/>
                  </a:schemeClr>
                </a:solidFill>
              </a:rPr>
              <a:t>Александра </a:t>
            </a:r>
            <a:r>
              <a:rPr lang="sr-Cyrl-RS" dirty="0">
                <a:solidFill>
                  <a:schemeClr val="accent6">
                    <a:lumMod val="75000"/>
                  </a:schemeClr>
                </a:solidFill>
              </a:rPr>
              <a:t>Вранеш, </a:t>
            </a:r>
            <a:r>
              <a:rPr lang="sr-Cyrl-RS" i="1" dirty="0">
                <a:solidFill>
                  <a:schemeClr val="accent6">
                    <a:lumMod val="75000"/>
                  </a:schemeClr>
                </a:solidFill>
              </a:rPr>
              <a:t>Српска библиографија у </a:t>
            </a:r>
            <a:r>
              <a:rPr lang="sr-Cyrl-RS" i="1" dirty="0" smtClean="0">
                <a:solidFill>
                  <a:schemeClr val="accent6">
                    <a:lumMod val="75000"/>
                  </a:schemeClr>
                </a:solidFill>
              </a:rPr>
              <a:t>периодици 1766</a:t>
            </a:r>
            <a:r>
              <a:rPr lang="sr-Cyrl-CS" altLang="en-US" dirty="0">
                <a:solidFill>
                  <a:schemeClr val="accent6">
                    <a:lumMod val="75000"/>
                  </a:schemeClr>
                </a:solidFill>
              </a:rPr>
              <a:t>−</a:t>
            </a:r>
            <a:r>
              <a:rPr lang="sr-Cyrl-RS" i="1" dirty="0">
                <a:solidFill>
                  <a:schemeClr val="accent6">
                    <a:lumMod val="75000"/>
                  </a:schemeClr>
                </a:solidFill>
              </a:rPr>
              <a:t>1941</a:t>
            </a:r>
            <a:r>
              <a:rPr lang="sr-Cyrl-RS" dirty="0">
                <a:solidFill>
                  <a:schemeClr val="accent6">
                    <a:lumMod val="75000"/>
                  </a:schemeClr>
                </a:solidFill>
              </a:rPr>
              <a:t>, 1997.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122" name="Picture 2" descr="http://digital.bms.rs/ebiblioteka/publications/coverpage/483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4" t="2640" r="3547" b="2298"/>
          <a:stretch/>
        </p:blipFill>
        <p:spPr bwMode="auto">
          <a:xfrm>
            <a:off x="8468496" y="999805"/>
            <a:ext cx="3377515" cy="504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60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4E46707-D5E9-E98E-CF96-87875D181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444843"/>
            <a:ext cx="10064806" cy="6170141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sr-Cyrl-RS" sz="3300" dirty="0">
                <a:solidFill>
                  <a:schemeClr val="accent2">
                    <a:lumMod val="50000"/>
                  </a:schemeClr>
                </a:solidFill>
              </a:rPr>
              <a:t>Шта је библиографија? </a:t>
            </a:r>
          </a:p>
          <a:p>
            <a:pPr algn="ctr"/>
            <a:r>
              <a:rPr lang="sr-Cyrl-RS" sz="3300" dirty="0">
                <a:solidFill>
                  <a:schemeClr val="accent5">
                    <a:lumMod val="75000"/>
                  </a:schemeClr>
                </a:solidFill>
              </a:rPr>
              <a:t>Истраживање, сумирање и класификација знања о некој теми и предмету, маркирањем кључних података помоћу библиографског апарата и успостављање новог информативног извора</a:t>
            </a:r>
            <a:r>
              <a:rPr lang="sr-Cyrl-RS" sz="33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sz="33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en-US" sz="3300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en-US" sz="33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sr-Cyrl-RS" sz="3300" dirty="0">
                <a:solidFill>
                  <a:schemeClr val="accent2">
                    <a:lumMod val="50000"/>
                  </a:schemeClr>
                </a:solidFill>
              </a:rPr>
              <a:t>Шта није библиографија? </a:t>
            </a:r>
          </a:p>
          <a:p>
            <a:pPr algn="ctr"/>
            <a:r>
              <a:rPr lang="sr-Cyrl-RS" sz="3300" dirty="0">
                <a:solidFill>
                  <a:schemeClr val="accent5">
                    <a:lumMod val="75000"/>
                  </a:schemeClr>
                </a:solidFill>
              </a:rPr>
              <a:t>Библиографија није само попис, опис или испис.</a:t>
            </a:r>
            <a:endParaRPr lang="en-US" sz="3300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sr-Cyrl-RS" sz="3300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sr-Cyrl-RS" sz="3300" dirty="0">
                <a:solidFill>
                  <a:schemeClr val="accent5">
                    <a:lumMod val="75000"/>
                  </a:schemeClr>
                </a:solidFill>
              </a:rPr>
              <a:t> </a:t>
            </a:r>
            <a:endParaRPr lang="en-US" sz="33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sr-Cyrl-RS" sz="3300" dirty="0" smtClean="0">
                <a:solidFill>
                  <a:schemeClr val="accent2">
                    <a:lumMod val="50000"/>
                  </a:schemeClr>
                </a:solidFill>
              </a:rPr>
              <a:t>Зашто </a:t>
            </a:r>
            <a:r>
              <a:rPr lang="sr-Cyrl-RS" sz="3300" dirty="0">
                <a:solidFill>
                  <a:schemeClr val="accent2">
                    <a:lumMod val="50000"/>
                  </a:schemeClr>
                </a:solidFill>
              </a:rPr>
              <a:t>израђујемо библиографију</a:t>
            </a:r>
            <a:r>
              <a:rPr lang="sr-Cyrl-RS" sz="3300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sr-Cyrl-RS" sz="3300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sr-Cyrl-RS" sz="3300" dirty="0">
                <a:solidFill>
                  <a:schemeClr val="accent5">
                    <a:lumMod val="75000"/>
                  </a:schemeClr>
                </a:solidFill>
              </a:rPr>
              <a:t>Да се на једном месту прикупе, систематизују и обраде информације везане за једну тему а затим пруже нове информације као резултат израде библиографије. </a:t>
            </a:r>
            <a:endParaRPr lang="en-US" sz="33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en-US" sz="33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sr-Cyrl-RS" sz="33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sr-Cyrl-RS" sz="2800" dirty="0"/>
              <a:t/>
            </a:r>
            <a:br>
              <a:rPr lang="sr-Cyrl-RS" sz="2800" dirty="0"/>
            </a:b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11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652915" cy="823784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dirty="0"/>
              <a:t>Национална библиографија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56951"/>
            <a:ext cx="9652915" cy="42619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2400" dirty="0">
                <a:solidFill>
                  <a:schemeClr val="accent4">
                    <a:lumMod val="75000"/>
                  </a:schemeClr>
                </a:solidFill>
              </a:rPr>
              <a:t>Национална библиографија представља темељан облик библиографске делатности.</a:t>
            </a:r>
          </a:p>
          <a:p>
            <a:pPr marL="0" indent="0" algn="ctr">
              <a:buNone/>
            </a:pPr>
            <a:r>
              <a:rPr lang="sr-Cyrl-RS" sz="2400" dirty="0" smtClean="0">
                <a:solidFill>
                  <a:schemeClr val="tx2">
                    <a:lumMod val="75000"/>
                  </a:schemeClr>
                </a:solidFill>
              </a:rPr>
              <a:t>Све врсте библиографија представљају на неки начин базу за националну библиографију и уливају се у њу.</a:t>
            </a:r>
            <a:endParaRPr lang="sr-Cyrl-RS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r-Cyrl-RS" sz="2400" b="1" dirty="0">
                <a:solidFill>
                  <a:srgbClr val="FF0000"/>
                </a:solidFill>
              </a:rPr>
              <a:t>Језик</a:t>
            </a:r>
            <a:r>
              <a:rPr lang="sr-Cyrl-RS" sz="2400" dirty="0">
                <a:solidFill>
                  <a:srgbClr val="FF0000"/>
                </a:solidFill>
              </a:rPr>
              <a:t> </a:t>
            </a:r>
            <a:r>
              <a:rPr lang="sr-Cyrl-RS" sz="2400" dirty="0"/>
              <a:t>- обухвата грађу објављену на одређеном језику, без обзира на територију.</a:t>
            </a:r>
          </a:p>
          <a:p>
            <a:r>
              <a:rPr lang="sr-Cyrl-RS" sz="2400" b="1" dirty="0">
                <a:solidFill>
                  <a:srgbClr val="FF0000"/>
                </a:solidFill>
              </a:rPr>
              <a:t>Територија</a:t>
            </a:r>
            <a:r>
              <a:rPr lang="sr-Cyrl-RS" sz="2400" dirty="0">
                <a:solidFill>
                  <a:srgbClr val="FF0000"/>
                </a:solidFill>
              </a:rPr>
              <a:t> </a:t>
            </a:r>
            <a:r>
              <a:rPr lang="sr-Cyrl-RS" sz="2400" dirty="0"/>
              <a:t>- обухвата грађу штампану на територији једне државе, без обзира на језик.</a:t>
            </a:r>
          </a:p>
          <a:p>
            <a:r>
              <a:rPr lang="sr-Cyrl-RS" sz="2400" b="1" dirty="0">
                <a:solidFill>
                  <a:srgbClr val="FF0000"/>
                </a:solidFill>
              </a:rPr>
              <a:t>Националност</a:t>
            </a:r>
            <a:r>
              <a:rPr lang="sr-Cyrl-RS" sz="2400" dirty="0">
                <a:solidFill>
                  <a:srgbClr val="FF0000"/>
                </a:solidFill>
              </a:rPr>
              <a:t> </a:t>
            </a:r>
            <a:r>
              <a:rPr lang="sr-Cyrl-RS" sz="2400" dirty="0"/>
              <a:t>- обухвата грађу националних аутора без обзира на територију где је објављена.</a:t>
            </a:r>
            <a:endParaRPr lang="sr-Cyrl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51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6735"/>
          </a:xfrm>
        </p:spPr>
        <p:txBody>
          <a:bodyPr>
            <a:normAutofit/>
          </a:bodyPr>
          <a:lstStyle/>
          <a:p>
            <a:pPr algn="ctr"/>
            <a:r>
              <a:rPr lang="sr-Cyrl-RS" dirty="0"/>
              <a:t>Национална библиографија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2280" y="2160589"/>
            <a:ext cx="7601721" cy="3880773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sr-Cyrl-RS" sz="2600" dirty="0">
                <a:solidFill>
                  <a:srgbClr val="C00000"/>
                </a:solidFill>
              </a:rPr>
              <a:t>Ретроспективна библиографија</a:t>
            </a:r>
          </a:p>
          <a:p>
            <a:pPr marL="0" indent="0">
              <a:buNone/>
            </a:pPr>
            <a:endParaRPr lang="sr-Cyrl-RS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sr-Cyrl-RS" sz="2600" dirty="0">
                <a:solidFill>
                  <a:srgbClr val="0070C0"/>
                </a:solidFill>
              </a:rPr>
              <a:t>Текућа библиографија</a:t>
            </a:r>
          </a:p>
          <a:p>
            <a:pPr marL="0" indent="0">
              <a:buNone/>
            </a:pPr>
            <a:endParaRPr lang="sr-Cyrl-RS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sr-Cyrl-RS" sz="2600" dirty="0">
                <a:solidFill>
                  <a:schemeClr val="accent2">
                    <a:lumMod val="50000"/>
                  </a:schemeClr>
                </a:solidFill>
              </a:rPr>
              <a:t>Библиографија Сербика</a:t>
            </a:r>
            <a:endParaRPr lang="en-US" sz="2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78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>
                <a:solidFill>
                  <a:srgbClr val="0070C0"/>
                </a:solidFill>
              </a:rPr>
              <a:t>Текућа библиографија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398495"/>
            <a:ext cx="9484583" cy="5140328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Прати текућу националну издавачку продукцију.</a:t>
            </a:r>
          </a:p>
          <a:p>
            <a:r>
              <a:rPr lang="sr-Cyrl-R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Плод је закона о обавезном примерку, чиме се у национални библиографски центар слива сва издавачка продукција једне државе.</a:t>
            </a:r>
          </a:p>
          <a:p>
            <a:r>
              <a:rPr lang="sr-Cyrl-R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Излази периодично.</a:t>
            </a:r>
          </a:p>
          <a:p>
            <a:r>
              <a:rPr lang="sr-Cyrl-R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У Србији од 1948. објављивао ЈУБИН, од 2003. Народна библиотека Србије.</a:t>
            </a:r>
          </a:p>
          <a:p>
            <a:r>
              <a:rPr lang="sr-Cyrl-R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У библиографском смислу она је полазиште за израду различитих врста библиографија</a:t>
            </a:r>
            <a:r>
              <a:rPr lang="sr-Cyrl-R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sr-Cyrl-R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Стојан </a:t>
            </a: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Новаковић, </a:t>
            </a:r>
            <a:r>
              <a:rPr lang="sr-Cyrl-RS" i="1" dirty="0">
                <a:solidFill>
                  <a:schemeClr val="tx2">
                    <a:lumMod val="75000"/>
                  </a:schemeClr>
                </a:solidFill>
              </a:rPr>
              <a:t>Библиографија српске и хрватске књижевности с додатком онога што су странци о нама писали за 1868</a:t>
            </a: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1869. </a:t>
            </a:r>
          </a:p>
          <a:p>
            <a:pPr marL="0" indent="0">
              <a:buNone/>
            </a:pP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Данило </a:t>
            </a: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Живаљевић, </a:t>
            </a:r>
            <a:r>
              <a:rPr lang="sr-Cyrl-RS" i="1" dirty="0">
                <a:solidFill>
                  <a:schemeClr val="tx2">
                    <a:lumMod val="75000"/>
                  </a:schemeClr>
                </a:solidFill>
              </a:rPr>
              <a:t>Српска и хрватска библиографија за 1893. годину</a:t>
            </a: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sr-Cyrl-RS" dirty="0" smtClean="0">
                <a:solidFill>
                  <a:schemeClr val="tx2">
                    <a:lumMod val="75000"/>
                  </a:schemeClr>
                </a:solidFill>
              </a:rPr>
              <a:t>1895.</a:t>
            </a:r>
          </a:p>
          <a:p>
            <a:pPr marL="0" indent="0">
              <a:buNone/>
            </a:pPr>
            <a:r>
              <a:rPr lang="sr-Cyrl-RS" i="1" dirty="0" smtClean="0">
                <a:solidFill>
                  <a:schemeClr val="tx2">
                    <a:lumMod val="75000"/>
                  </a:schemeClr>
                </a:solidFill>
              </a:rPr>
              <a:t>Библиографија </a:t>
            </a:r>
            <a:r>
              <a:rPr lang="sr-Cyrl-RS" i="1" dirty="0">
                <a:solidFill>
                  <a:schemeClr val="tx2">
                    <a:lumMod val="75000"/>
                  </a:schemeClr>
                </a:solidFill>
              </a:rPr>
              <a:t>Југославије.</a:t>
            </a: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r-Cyrl-RS" i="1" dirty="0">
                <a:solidFill>
                  <a:schemeClr val="tx2">
                    <a:lumMod val="75000"/>
                  </a:schemeClr>
                </a:solidFill>
              </a:rPr>
              <a:t>Чланци</a:t>
            </a: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 са серијама </a:t>
            </a:r>
            <a:r>
              <a:rPr lang="sr-Cyrl-RS" i="1" dirty="0">
                <a:solidFill>
                  <a:schemeClr val="tx2">
                    <a:lumMod val="75000"/>
                  </a:schemeClr>
                </a:solidFill>
              </a:rPr>
              <a:t>А Друштвене науке</a:t>
            </a: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sr-Cyrl-RS" i="1" dirty="0">
                <a:solidFill>
                  <a:schemeClr val="tx2">
                    <a:lumMod val="75000"/>
                  </a:schemeClr>
                </a:solidFill>
              </a:rPr>
              <a:t>Б Природне и примењене науке</a:t>
            </a: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sr-Cyrl-RS" i="1" dirty="0">
                <a:solidFill>
                  <a:schemeClr val="tx2">
                    <a:lumMod val="75000"/>
                  </a:schemeClr>
                </a:solidFill>
              </a:rPr>
              <a:t>Ц Књижевност, уметност</a:t>
            </a: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sr-Cyrl-RS" i="1" dirty="0">
                <a:solidFill>
                  <a:schemeClr val="tx2">
                    <a:lumMod val="75000"/>
                  </a:schemeClr>
                </a:solidFill>
              </a:rPr>
              <a:t>Књиге, брошуре и музикалије</a:t>
            </a:r>
            <a:r>
              <a:rPr lang="sr-Cyrl-R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sr-Cyrl-RS" i="1" dirty="0">
                <a:solidFill>
                  <a:schemeClr val="tx2">
                    <a:lumMod val="75000"/>
                  </a:schemeClr>
                </a:solidFill>
              </a:rPr>
              <a:t>Серијске публикације.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92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Библиографија Сербика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72281"/>
            <a:ext cx="8596668" cy="4369081"/>
          </a:xfrm>
        </p:spPr>
        <p:txBody>
          <a:bodyPr>
            <a:normAutofit fontScale="85000" lnSpcReduction="10000"/>
          </a:bodyPr>
          <a:lstStyle/>
          <a:p>
            <a:r>
              <a:rPr lang="sr-Cyrl-CS" altLang="en-US" dirty="0">
                <a:solidFill>
                  <a:schemeClr val="accent5">
                    <a:lumMod val="75000"/>
                  </a:schemeClr>
                </a:solidFill>
              </a:rPr>
              <a:t>Критеријуми: национални, језички и тематски (други о нама).</a:t>
            </a:r>
          </a:p>
          <a:p>
            <a:r>
              <a:rPr lang="ru-RU" altLang="en-US" dirty="0">
                <a:solidFill>
                  <a:schemeClr val="accent5">
                    <a:lumMod val="75000"/>
                  </a:schemeClr>
                </a:solidFill>
              </a:rPr>
              <a:t>Од 2005. године Народна библиотека Србије, у сарадњи са другим библиотекама у Србији, почиње са радом на прикупљању, селекцији, каталошко-библиографској обради и изради годишње текуће библиографије Сербика.</a:t>
            </a:r>
          </a:p>
          <a:p>
            <a:r>
              <a:rPr lang="ru-RU" altLang="en-US" dirty="0">
                <a:solidFill>
                  <a:schemeClr val="accent5">
                    <a:lumMod val="75000"/>
                  </a:schemeClr>
                </a:solidFill>
              </a:rPr>
              <a:t>Сербика је покушај да се српска текућа библиографија допуни према националним критеријумима у измењеним друштвено-историјским околностима.</a:t>
            </a:r>
          </a:p>
          <a:p>
            <a:r>
              <a:rPr lang="ru-RU" altLang="en-US" dirty="0">
                <a:solidFill>
                  <a:schemeClr val="accent5">
                    <a:lumMod val="75000"/>
                  </a:schemeClr>
                </a:solidFill>
              </a:rPr>
              <a:t>Грађа се преузима из Узајамне базе COBISS.SR.</a:t>
            </a:r>
          </a:p>
          <a:p>
            <a:r>
              <a:rPr lang="ru-RU" altLang="en-US" dirty="0">
                <a:solidFill>
                  <a:schemeClr val="accent5">
                    <a:lumMod val="75000"/>
                  </a:schemeClr>
                </a:solidFill>
              </a:rPr>
              <a:t>Грађу чине публикације које су набављене свим видовима набавке (размена, куповина, поклон, обавезни ЦГ), а које су пристигле у библиотеке Србије током текуће године.</a:t>
            </a:r>
          </a:p>
          <a:p>
            <a:r>
              <a:rPr lang="ru-RU" altLang="en-US" dirty="0">
                <a:solidFill>
                  <a:schemeClr val="accent5">
                    <a:lumMod val="75000"/>
                  </a:schemeClr>
                </a:solidFill>
              </a:rPr>
              <a:t>У Сербику су укључене и публикације објављене у Републици Српској (комплетна издавачка продукција) , а које путем размене пристижу из НУБ Бања Луке.</a:t>
            </a:r>
          </a:p>
          <a:p>
            <a:r>
              <a:rPr lang="ru-RU" altLang="en-US" dirty="0">
                <a:solidFill>
                  <a:schemeClr val="accent5">
                    <a:lumMod val="75000"/>
                  </a:schemeClr>
                </a:solidFill>
              </a:rPr>
              <a:t>Ради се de visu и не обухвата грађу која није набављена за библиотеке у Србији, а о којој постоје само информације у светским базама података. </a:t>
            </a:r>
          </a:p>
          <a:p>
            <a:r>
              <a:rPr lang="ru-RU" altLang="en-US" dirty="0">
                <a:solidFill>
                  <a:schemeClr val="accent5">
                    <a:lumMod val="75000"/>
                  </a:schemeClr>
                </a:solidFill>
              </a:rPr>
              <a:t>Зато Сербика има примарни карактер.</a:t>
            </a:r>
            <a:endParaRPr lang="sr-Cyrl-C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2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>
                <a:solidFill>
                  <a:srgbClr val="C00000"/>
                </a:solidFill>
              </a:rPr>
              <a:t>Ретроспективна библиографија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10460223" cy="436783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Прве библиографије биле су по правилу ретроспективне.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Имају фиксирано временско одређење.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Ретроспективна библиографија има посебан значај, представља библиографске темеље, јер се претпоставља да је грађа исцрпно истражена, мада је библиографска потпуност готово немогућа</a:t>
            </a:r>
            <a:r>
              <a:rPr lang="sr-Cyrl-R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sr-Cyrl-R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0" indent="0" algn="just">
              <a:buNone/>
            </a:pPr>
            <a:r>
              <a:rPr lang="sr-Cyrl-RS" dirty="0">
                <a:solidFill>
                  <a:schemeClr val="accent4">
                    <a:lumMod val="75000"/>
                  </a:schemeClr>
                </a:solidFill>
              </a:rPr>
              <a:t>Стојан Новаковић, </a:t>
            </a:r>
            <a:r>
              <a:rPr lang="sr-Cyrl-RS" i="1" dirty="0">
                <a:solidFill>
                  <a:schemeClr val="accent4">
                    <a:lumMod val="75000"/>
                  </a:schemeClr>
                </a:solidFill>
              </a:rPr>
              <a:t>Библијографија за новију српску </a:t>
            </a:r>
            <a:r>
              <a:rPr lang="sr-Cyrl-RS" i="1" dirty="0" smtClean="0">
                <a:solidFill>
                  <a:schemeClr val="accent4">
                    <a:lumMod val="75000"/>
                  </a:schemeClr>
                </a:solidFill>
              </a:rPr>
              <a:t>књижевност</a:t>
            </a:r>
            <a:r>
              <a:rPr lang="sr-Cyrl-RS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</a:p>
          <a:p>
            <a:pPr marL="0" indent="0" algn="just">
              <a:buNone/>
            </a:pPr>
            <a:r>
              <a:rPr lang="sr-Cyrl-RS" dirty="0" smtClean="0">
                <a:solidFill>
                  <a:schemeClr val="accent4">
                    <a:lumMod val="75000"/>
                  </a:schemeClr>
                </a:solidFill>
              </a:rPr>
              <a:t>Георгије </a:t>
            </a:r>
            <a:r>
              <a:rPr lang="sr-Cyrl-RS" dirty="0">
                <a:solidFill>
                  <a:schemeClr val="accent4">
                    <a:lumMod val="75000"/>
                  </a:schemeClr>
                </a:solidFill>
              </a:rPr>
              <a:t>Михаиловић, </a:t>
            </a:r>
            <a:r>
              <a:rPr lang="sr-Cyrl-RS" i="1" dirty="0">
                <a:solidFill>
                  <a:schemeClr val="accent4">
                    <a:lumMod val="75000"/>
                  </a:schemeClr>
                </a:solidFill>
              </a:rPr>
              <a:t>Српска библиографија </a:t>
            </a:r>
            <a:r>
              <a:rPr lang="en-US" i="1" dirty="0">
                <a:solidFill>
                  <a:schemeClr val="accent4">
                    <a:lumMod val="75000"/>
                  </a:schemeClr>
                </a:solidFill>
              </a:rPr>
              <a:t>XVIII </a:t>
            </a:r>
            <a:r>
              <a:rPr lang="sr-Cyrl-RS" i="1" dirty="0" smtClean="0">
                <a:solidFill>
                  <a:schemeClr val="accent4">
                    <a:lumMod val="75000"/>
                  </a:schemeClr>
                </a:solidFill>
              </a:rPr>
              <a:t>века</a:t>
            </a:r>
            <a:r>
              <a:rPr lang="sr-Cyrl-RS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</a:p>
          <a:p>
            <a:pPr marL="0" indent="0" algn="just">
              <a:buNone/>
            </a:pPr>
            <a:r>
              <a:rPr lang="sr-Cyrl-RS" i="1" dirty="0" smtClean="0">
                <a:solidFill>
                  <a:schemeClr val="accent4">
                    <a:lumMod val="75000"/>
                  </a:schemeClr>
                </a:solidFill>
              </a:rPr>
              <a:t>Српска </a:t>
            </a:r>
            <a:r>
              <a:rPr lang="sr-Cyrl-RS" i="1" dirty="0">
                <a:solidFill>
                  <a:schemeClr val="accent4">
                    <a:lumMod val="75000"/>
                  </a:schemeClr>
                </a:solidFill>
              </a:rPr>
              <a:t>библиографија: </a:t>
            </a:r>
            <a:r>
              <a:rPr lang="sr-Cyrl-RS" i="1" dirty="0" smtClean="0">
                <a:solidFill>
                  <a:schemeClr val="accent4">
                    <a:lumMod val="75000"/>
                  </a:schemeClr>
                </a:solidFill>
              </a:rPr>
              <a:t>књиге 1868</a:t>
            </a:r>
            <a:r>
              <a:rPr lang="sr-Cyrl-CS" altLang="en-US" dirty="0">
                <a:solidFill>
                  <a:schemeClr val="accent4">
                    <a:lumMod val="75000"/>
                  </a:schemeClr>
                </a:solidFill>
              </a:rPr>
              <a:t>−</a:t>
            </a:r>
            <a:r>
              <a:rPr lang="sr-Cyrl-RS" i="1" dirty="0" smtClean="0">
                <a:solidFill>
                  <a:schemeClr val="accent4">
                    <a:lumMod val="75000"/>
                  </a:schemeClr>
                </a:solidFill>
              </a:rPr>
              <a:t>1944,</a:t>
            </a:r>
          </a:p>
          <a:p>
            <a:pPr marL="0" indent="0" algn="just">
              <a:buNone/>
            </a:pPr>
            <a:r>
              <a:rPr lang="sr-Cyrl-RS" i="1" dirty="0">
                <a:solidFill>
                  <a:schemeClr val="accent4">
                    <a:lumMod val="75000"/>
                  </a:schemeClr>
                </a:solidFill>
              </a:rPr>
              <a:t>Српска библиографија: књиге </a:t>
            </a:r>
            <a:r>
              <a:rPr lang="sr-Cyrl-RS" i="1" dirty="0" smtClean="0">
                <a:solidFill>
                  <a:schemeClr val="accent4">
                    <a:lumMod val="75000"/>
                  </a:schemeClr>
                </a:solidFill>
              </a:rPr>
              <a:t>1801-1867.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20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Српска ретроспективна библиографија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10797974" cy="3880773"/>
          </a:xfrm>
        </p:spPr>
        <p:txBody>
          <a:bodyPr>
            <a:normAutofit fontScale="85000" lnSpcReduction="10000"/>
          </a:bodyPr>
          <a:lstStyle/>
          <a:p>
            <a:r>
              <a:rPr lang="sr-Cyrl-RS" sz="2800" dirty="0"/>
              <a:t>На иницијативу Друштва библиотекара Србије, Савет за науку и културу Србије 1954. формира </a:t>
            </a:r>
            <a:r>
              <a:rPr lang="sr-Cyrl-RS" sz="2800" i="1" dirty="0">
                <a:solidFill>
                  <a:schemeClr val="accent1">
                    <a:lumMod val="75000"/>
                  </a:schemeClr>
                </a:solidFill>
              </a:rPr>
              <a:t>Комисију за израду српске ретроспективне библиографије.</a:t>
            </a:r>
            <a:r>
              <a:rPr lang="sr-Cyrl-RS" sz="2800" dirty="0"/>
              <a:t> </a:t>
            </a:r>
          </a:p>
          <a:p>
            <a:r>
              <a:rPr lang="sr-Cyrl-RS" sz="2800" dirty="0"/>
              <a:t>Посао поверен Народној библиотеци Србије и започет Пројекат СБК за период </a:t>
            </a:r>
            <a:r>
              <a:rPr lang="sr-Cyrl-RS" sz="2800" dirty="0">
                <a:solidFill>
                  <a:schemeClr val="accent2">
                    <a:lumMod val="50000"/>
                  </a:schemeClr>
                </a:solidFill>
              </a:rPr>
              <a:t>1868-1944</a:t>
            </a:r>
            <a:r>
              <a:rPr lang="sr-Cyrl-RS" sz="2800" dirty="0"/>
              <a:t> (због обима и доступности грађе).</a:t>
            </a:r>
          </a:p>
          <a:p>
            <a:r>
              <a:rPr lang="sr-Latn-RS" sz="2800" i="1" dirty="0"/>
              <a:t>De visu </a:t>
            </a:r>
            <a:r>
              <a:rPr lang="sr-Cyrl-RS" sz="2800" dirty="0"/>
              <a:t>принцип.</a:t>
            </a:r>
          </a:p>
          <a:p>
            <a:r>
              <a:rPr lang="sr-Cyrl-RS" sz="2800" dirty="0"/>
              <a:t>Прегледане све важније библиотеке у Србији и неке у иностранству.</a:t>
            </a:r>
          </a:p>
          <a:p>
            <a:r>
              <a:rPr lang="sr-Cyrl-RS" sz="2800" dirty="0"/>
              <a:t>Абецедни распоред грађе.</a:t>
            </a:r>
          </a:p>
          <a:p>
            <a:r>
              <a:rPr lang="sr-Cyrl-RS" sz="2800" dirty="0"/>
              <a:t>Од 1969. територијални принцип укрштен с националним.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39620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Српска ретроспективна библиографија</a:t>
            </a:r>
            <a:r>
              <a:rPr lang="sr-Cyrl-RS" altLang="en-US" dirty="0"/>
              <a:t/>
            </a:r>
            <a:br>
              <a:rPr lang="sr-Cyrl-RS" altLang="en-US" dirty="0"/>
            </a:br>
            <a:r>
              <a:rPr lang="sr-Cyrl-RS" altLang="en-US" sz="2700" dirty="0">
                <a:solidFill>
                  <a:schemeClr val="accent4">
                    <a:lumMod val="75000"/>
                  </a:schemeClr>
                </a:solidFill>
              </a:rPr>
              <a:t>Периодизација:</a:t>
            </a:r>
            <a:r>
              <a:rPr lang="sr-Cyrl-RS" altLang="en-US" dirty="0"/>
              <a:t/>
            </a:r>
            <a:br>
              <a:rPr lang="sr-Cyrl-RS" alt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0767" y="1930399"/>
            <a:ext cx="10952205" cy="4581611"/>
          </a:xfrm>
        </p:spPr>
        <p:txBody>
          <a:bodyPr/>
          <a:lstStyle/>
          <a:p>
            <a:pPr marL="6350" indent="0"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RS" altLang="en-US" sz="2800" dirty="0"/>
              <a:t>	</a:t>
            </a:r>
            <a:r>
              <a:rPr lang="en-US" altLang="en-US" sz="2800" dirty="0">
                <a:solidFill>
                  <a:schemeClr val="accent4"/>
                </a:solidFill>
              </a:rPr>
              <a:t>Књиге</a:t>
            </a:r>
            <a:r>
              <a:rPr lang="sr-Cyrl-RS" altLang="en-US" sz="2800" dirty="0">
                <a:solidFill>
                  <a:schemeClr val="accent4"/>
                </a:solidFill>
              </a:rPr>
              <a:t>:</a:t>
            </a:r>
            <a:endParaRPr lang="en-US" altLang="en-US" sz="2800" dirty="0">
              <a:solidFill>
                <a:schemeClr val="accent4"/>
              </a:solidFill>
            </a:endParaRPr>
          </a:p>
          <a:p>
            <a:pPr marL="1371600" lvl="1" indent="-457200"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2800" dirty="0"/>
              <a:t>1494</a:t>
            </a:r>
            <a:r>
              <a:rPr lang="sr-Cyrl-CS" altLang="en-US" sz="2800" dirty="0"/>
              <a:t>−</a:t>
            </a:r>
            <a:r>
              <a:rPr lang="sr-Cyrl-RS" altLang="en-US" sz="2800" dirty="0"/>
              <a:t>1700</a:t>
            </a:r>
          </a:p>
          <a:p>
            <a:pPr marL="1371600" lvl="1" indent="-457200"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2800" dirty="0"/>
              <a:t>1</a:t>
            </a:r>
            <a:r>
              <a:rPr lang="sr-Cyrl-RS" altLang="en-US" sz="2800" dirty="0"/>
              <a:t>701</a:t>
            </a:r>
            <a:r>
              <a:rPr lang="sr-Cyrl-CS" altLang="en-US" sz="2800" dirty="0"/>
              <a:t>−</a:t>
            </a:r>
            <a:r>
              <a:rPr lang="sr-Cyrl-RS" altLang="en-US" sz="2800" dirty="0"/>
              <a:t>1800</a:t>
            </a:r>
            <a:r>
              <a:rPr lang="en-US" altLang="en-US" sz="2800" dirty="0"/>
              <a:t> (Георгије Михаиловић)</a:t>
            </a:r>
            <a:endParaRPr lang="sr-Cyrl-RS" altLang="en-US" sz="2800" dirty="0"/>
          </a:p>
          <a:p>
            <a:pPr marL="1371600" lvl="1" indent="-457200"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2800" dirty="0"/>
              <a:t>1801</a:t>
            </a:r>
            <a:r>
              <a:rPr lang="sr-Cyrl-CS" altLang="en-US" sz="2800" dirty="0"/>
              <a:t>−</a:t>
            </a:r>
            <a:r>
              <a:rPr lang="en-US" altLang="en-US" sz="2800" dirty="0"/>
              <a:t>1867</a:t>
            </a:r>
            <a:r>
              <a:rPr lang="sr-Cyrl-RS" altLang="en-US" sz="2800" dirty="0"/>
              <a:t> (2 тома)</a:t>
            </a:r>
          </a:p>
          <a:p>
            <a:pPr marL="1371600" lvl="1" indent="-457200"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2800" dirty="0"/>
              <a:t>1868</a:t>
            </a:r>
            <a:r>
              <a:rPr lang="sr-Cyrl-CS" altLang="en-US" sz="2800" dirty="0"/>
              <a:t>−</a:t>
            </a:r>
            <a:r>
              <a:rPr lang="en-US" altLang="en-US" sz="2800" dirty="0"/>
              <a:t>1944 (2</a:t>
            </a:r>
            <a:r>
              <a:rPr lang="sr-Cyrl-RS" altLang="en-US" sz="2800" dirty="0"/>
              <a:t>1</a:t>
            </a:r>
            <a:r>
              <a:rPr lang="en-US" altLang="en-US" sz="2800" dirty="0"/>
              <a:t> том)</a:t>
            </a:r>
          </a:p>
          <a:p>
            <a:pPr marL="6350" indent="0">
              <a:buClr>
                <a:srgbClr val="003366"/>
              </a:buClr>
              <a:buSzPct val="75000"/>
              <a:buNone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RS" altLang="en-US" sz="2800" dirty="0"/>
              <a:t>	</a:t>
            </a:r>
            <a:r>
              <a:rPr lang="en-US" altLang="en-US" sz="2800" dirty="0">
                <a:solidFill>
                  <a:schemeClr val="accent4"/>
                </a:solidFill>
              </a:rPr>
              <a:t>Серијске публикације</a:t>
            </a:r>
            <a:r>
              <a:rPr lang="sr-Cyrl-RS" altLang="en-US" sz="2800" dirty="0">
                <a:solidFill>
                  <a:schemeClr val="accent4"/>
                </a:solidFill>
              </a:rPr>
              <a:t>:</a:t>
            </a:r>
            <a:endParaRPr lang="en-US" altLang="en-US" sz="2800" dirty="0">
              <a:solidFill>
                <a:schemeClr val="accent4"/>
              </a:solidFill>
            </a:endParaRPr>
          </a:p>
          <a:p>
            <a:pPr marL="1428750" lvl="1" indent="-514350"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2800" dirty="0"/>
              <a:t>1768</a:t>
            </a:r>
            <a:r>
              <a:rPr lang="sr-Cyrl-CS" altLang="en-US" sz="2800" dirty="0"/>
              <a:t>−</a:t>
            </a:r>
            <a:r>
              <a:rPr lang="en-US" altLang="en-US" sz="2800" dirty="0"/>
              <a:t>2005 (24.000 записа у бази НБС</a:t>
            </a:r>
            <a:r>
              <a:rPr lang="sr-Cyrl-RS" altLang="en-US" sz="2800" dirty="0"/>
              <a:t>), изашао први том: А-Г (од планирана 4</a:t>
            </a:r>
            <a:r>
              <a:rPr lang="en-US" alt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114322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Српска ретроспективна библиографија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53243"/>
            <a:ext cx="8825895" cy="4441163"/>
          </a:xfr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sr-Cyrl-CS" altLang="en-US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Критеријуми:</a:t>
            </a:r>
          </a:p>
          <a:p>
            <a:pPr marL="0" indent="0" algn="ctr">
              <a:lnSpc>
                <a:spcPct val="80000"/>
              </a:lnSpc>
              <a:buNone/>
            </a:pPr>
            <a:endParaRPr lang="sr-Cyrl-CS" alt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sr-Cyrl-CS" altLang="en-US" dirty="0">
                <a:solidFill>
                  <a:schemeClr val="accent2">
                    <a:lumMod val="75000"/>
                  </a:schemeClr>
                </a:solidFill>
              </a:rPr>
              <a:t>1. Територија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r-Cyrl-CS" altLang="en-US" dirty="0">
                <a:solidFill>
                  <a:schemeClr val="accent2">
                    <a:lumMod val="75000"/>
                  </a:schemeClr>
                </a:solidFill>
              </a:rPr>
              <a:t>2. Језик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r-Cyrl-CS" altLang="en-US" dirty="0">
                <a:solidFill>
                  <a:schemeClr val="accent2">
                    <a:lumMod val="75000"/>
                  </a:schemeClr>
                </a:solidFill>
              </a:rPr>
              <a:t>3. Национална припадност</a:t>
            </a:r>
          </a:p>
          <a:p>
            <a:pPr marL="0" indent="0">
              <a:lnSpc>
                <a:spcPct val="80000"/>
              </a:lnSpc>
              <a:buNone/>
            </a:pPr>
            <a:endParaRPr lang="sr-Cyrl-CS" alt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sr-Cyrl-CS" altLang="en-US" dirty="0"/>
              <a:t>	а) све књиге штампане на територији </a:t>
            </a:r>
            <a:r>
              <a:rPr lang="sr-Cyrl-CS" alt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НР Србије </a:t>
            </a:r>
            <a:r>
              <a:rPr lang="sr-Cyrl-CS" altLang="en-US" dirty="0"/>
              <a:t>без обзира на језик, писмо или национално порекло аутора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r-Cyrl-CS" altLang="en-US" dirty="0"/>
              <a:t>	б) све књиге штампане ван граница </a:t>
            </a:r>
            <a:r>
              <a:rPr lang="sr-Cyrl-CS" alt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Југославије</a:t>
            </a:r>
            <a:r>
              <a:rPr lang="sr-Cyrl-CS" altLang="en-US" dirty="0">
                <a:solidFill>
                  <a:srgbClr val="92D050"/>
                </a:solidFill>
              </a:rPr>
              <a:t> </a:t>
            </a:r>
            <a:r>
              <a:rPr lang="sr-Cyrl-CS" altLang="en-US" dirty="0"/>
              <a:t>штампане на </a:t>
            </a:r>
            <a:r>
              <a:rPr lang="sr-Cyrl-CS" alt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српскохрватском језику </a:t>
            </a:r>
            <a:r>
              <a:rPr lang="sr-Cyrl-CS" altLang="en-US" dirty="0"/>
              <a:t>без обзира на национално порекло аутора</a:t>
            </a:r>
            <a:endParaRPr lang="en-US" altLang="en-US" dirty="0"/>
          </a:p>
          <a:p>
            <a:pPr marL="0" indent="0">
              <a:lnSpc>
                <a:spcPct val="80000"/>
              </a:lnSpc>
              <a:buNone/>
            </a:pPr>
            <a:r>
              <a:rPr lang="sr-Cyrl-CS" altLang="en-US" dirty="0"/>
              <a:t>	в)</a:t>
            </a:r>
            <a:r>
              <a:rPr lang="sr-Cyrl-RS" altLang="en-US" dirty="0"/>
              <a:t> </a:t>
            </a:r>
            <a:r>
              <a:rPr lang="sr-Cyrl-CS" altLang="en-US" dirty="0"/>
              <a:t>све књиге аутора </a:t>
            </a:r>
            <a:r>
              <a:rPr lang="sr-Cyrl-CS" alt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српског порекла </a:t>
            </a:r>
            <a:r>
              <a:rPr lang="sr-Cyrl-CS" altLang="en-US" dirty="0"/>
              <a:t>штампане ван граница </a:t>
            </a:r>
            <a:r>
              <a:rPr lang="sr-Cyrl-CS" alt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Југославије</a:t>
            </a:r>
            <a:r>
              <a:rPr lang="sr-Cyrl-CS" altLang="en-US" dirty="0"/>
              <a:t> без обзира на језик</a:t>
            </a:r>
          </a:p>
        </p:txBody>
      </p:sp>
    </p:spTree>
    <p:extLst>
      <p:ext uri="{BB962C8B-B14F-4D97-AF65-F5344CB8AC3E}">
        <p14:creationId xmlns:p14="http://schemas.microsoft.com/office/powerpoint/2010/main" val="33062493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G_5157a"/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94" r="2014" b="20291"/>
          <a:stretch/>
        </p:blipFill>
        <p:spPr bwMode="auto">
          <a:xfrm>
            <a:off x="340904" y="198407"/>
            <a:ext cx="7241715" cy="329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35003" y="5896114"/>
            <a:ext cx="4648012" cy="684357"/>
          </a:xfrm>
        </p:spPr>
        <p:txBody>
          <a:bodyPr>
            <a:normAutofit/>
          </a:bodyPr>
          <a:lstStyle/>
          <a:p>
            <a:r>
              <a:rPr lang="en-US" sz="1600" dirty="0"/>
              <a:t>https://nb.rs/srpska-biblipgrafija-1868-1944/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489" y="3588589"/>
            <a:ext cx="5718544" cy="31436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026" y="388189"/>
            <a:ext cx="2916831" cy="459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017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2133" r="1621" b="3783"/>
          <a:stretch/>
        </p:blipFill>
        <p:spPr>
          <a:xfrm>
            <a:off x="94890" y="754384"/>
            <a:ext cx="11994292" cy="576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38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Циљеви библиографије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032" y="1659198"/>
            <a:ext cx="10168682" cy="4848694"/>
          </a:xfrm>
        </p:spPr>
        <p:txBody>
          <a:bodyPr>
            <a:normAutofit fontScale="850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sr-Cyrl-RS" sz="2400" dirty="0">
                <a:solidFill>
                  <a:schemeClr val="accent3">
                    <a:lumMod val="75000"/>
                  </a:schemeClr>
                </a:solidFill>
              </a:rPr>
              <a:t>Регистровање цивилизацијских тековина људског духа (националне и интернационалне библиографије, заштита културних добара</a:t>
            </a:r>
            <a:r>
              <a:rPr lang="sr-Cyrl-RS" sz="2400" dirty="0" smtClean="0">
                <a:solidFill>
                  <a:schemeClr val="accent3">
                    <a:lumMod val="75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sr-Cyrl-RS" sz="240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sr-Cyrl-RS" sz="2400" dirty="0">
                <a:solidFill>
                  <a:schemeClr val="accent3">
                    <a:lumMod val="75000"/>
                  </a:schemeClr>
                </a:solidFill>
              </a:rPr>
              <a:t>Неговање и проучавање локалне историје (завичајне библиографије</a:t>
            </a:r>
            <a:r>
              <a:rPr lang="sr-Cyrl-RS" sz="2400" dirty="0" smtClean="0">
                <a:solidFill>
                  <a:schemeClr val="accent3">
                    <a:lumMod val="75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sr-Cyrl-RS" sz="240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sr-Cyrl-RS" sz="2400" dirty="0">
                <a:solidFill>
                  <a:schemeClr val="accent3">
                    <a:lumMod val="75000"/>
                  </a:schemeClr>
                </a:solidFill>
              </a:rPr>
              <a:t>Помоћ научним радницима у научноистраживачком раду (персоналне, тематске, скривене библиографије</a:t>
            </a:r>
            <a:r>
              <a:rPr lang="sr-Cyrl-RS" sz="2400" dirty="0" smtClean="0">
                <a:solidFill>
                  <a:schemeClr val="accent3">
                    <a:lumMod val="75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sr-Cyrl-RS" sz="240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sr-Cyrl-RS" sz="2400" dirty="0">
                <a:solidFill>
                  <a:schemeClr val="accent3">
                    <a:lumMod val="75000"/>
                  </a:schemeClr>
                </a:solidFill>
              </a:rPr>
              <a:t>Помоћ издавачко-штампарско-књижарској делатности</a:t>
            </a:r>
            <a:r>
              <a:rPr lang="sr-Cyrl-RS" sz="2400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sr-Cyrl-RS" sz="240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sr-Cyrl-RS" sz="2400" dirty="0">
                <a:solidFill>
                  <a:schemeClr val="accent3">
                    <a:lumMod val="75000"/>
                  </a:schemeClr>
                </a:solidFill>
              </a:rPr>
              <a:t>Пружање информација</a:t>
            </a:r>
            <a:r>
              <a:rPr lang="sr-Cyrl-RS" sz="2400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sr-Cyrl-RS" sz="240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sr-Cyrl-RS" sz="2400" dirty="0">
                <a:solidFill>
                  <a:schemeClr val="accent3">
                    <a:lumMod val="75000"/>
                  </a:schemeClr>
                </a:solidFill>
              </a:rPr>
              <a:t>Проучавање и унапређење библиографије као науке (дисциплине).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24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Српска библиографија ван граница Србије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950" y="2160589"/>
            <a:ext cx="7099185" cy="3781168"/>
          </a:xfrm>
        </p:spPr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sr-Cyrl-RS" sz="2400" dirty="0">
                <a:solidFill>
                  <a:schemeClr val="accent2">
                    <a:lumMod val="50000"/>
                  </a:schemeClr>
                </a:solidFill>
              </a:rPr>
              <a:t>Текућа библиографија Републике Српске</a:t>
            </a:r>
          </a:p>
          <a:p>
            <a:pPr marL="0" indent="0" algn="ctr">
              <a:buNone/>
            </a:pPr>
            <a:endParaRPr lang="sr-Cyrl-RS" sz="2400" dirty="0">
              <a:solidFill>
                <a:schemeClr val="accent2">
                  <a:lumMod val="50000"/>
                </a:schemeClr>
              </a:solidFill>
            </a:endParaRPr>
          </a:p>
          <a:p>
            <a:pPr lvl="1">
              <a:lnSpc>
                <a:spcPct val="120000"/>
              </a:lnSpc>
              <a:defRPr/>
            </a:pPr>
            <a:r>
              <a:rPr lang="sr-Cyrl-CS" sz="1800" i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Библиографија Републике Српске: монографске публикације </a:t>
            </a:r>
            <a:r>
              <a:rPr lang="sr-Cyrl-CS" sz="1800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од 2006. израђује се према територијалном критеријуму. </a:t>
            </a:r>
          </a:p>
          <a:p>
            <a:pPr lvl="1">
              <a:lnSpc>
                <a:spcPct val="120000"/>
              </a:lnSpc>
              <a:defRPr/>
            </a:pPr>
            <a:r>
              <a:rPr lang="sr-Cyrl-CS" sz="1800" i="1" dirty="0"/>
              <a:t>Библиографија Републике Српске. Књиге, брошуре и музикалије</a:t>
            </a:r>
            <a:r>
              <a:rPr lang="sr-Cyrl-CS" sz="1800" dirty="0"/>
              <a:t>. 2000-2005.</a:t>
            </a:r>
            <a:endParaRPr lang="sr-Cyrl-CS" sz="1800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</a:endParaRPr>
          </a:p>
          <a:p>
            <a:pPr lvl="1">
              <a:lnSpc>
                <a:spcPct val="120000"/>
              </a:lnSpc>
              <a:defRPr/>
            </a:pPr>
            <a:r>
              <a:rPr lang="sr-Cyrl-CS" sz="1800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Библиографија не обухвата текућа издања аутора који живе и стварају изван граница Републике Српске, али то чине </a:t>
            </a:r>
            <a:r>
              <a:rPr lang="sr-Cyrl-CS" sz="1800" i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Библиографија Србије</a:t>
            </a:r>
            <a:r>
              <a:rPr lang="sr-Cyrl-CS" sz="1800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 и </a:t>
            </a:r>
            <a:r>
              <a:rPr lang="sr-Cyrl-CS" sz="1800" i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Библиографија Сербика</a:t>
            </a:r>
            <a:r>
              <a:rPr lang="sr-Cyrl-CS" sz="1800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. </a:t>
            </a:r>
            <a:endParaRPr lang="sr-Cyrl-RS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0" name="Picture 2" descr="https://static.kupindoslike.com/Bibliografija-republike-srpske-monografske-publikacije_slika_XL_11498594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9" t="6889" r="29393" b="8850"/>
          <a:stretch/>
        </p:blipFill>
        <p:spPr bwMode="auto">
          <a:xfrm>
            <a:off x="8608541" y="2160589"/>
            <a:ext cx="2875006" cy="392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0943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nub.rs/fileadmin/_processed_/csm_monografija_2bff8da58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" b="288"/>
          <a:stretch/>
        </p:blipFill>
        <p:spPr bwMode="auto">
          <a:xfrm>
            <a:off x="596223" y="1000664"/>
            <a:ext cx="4027535" cy="535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23758" y="3234821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sr-Cyrl-RS" sz="2000" dirty="0">
                <a:solidFill>
                  <a:schemeClr val="accent2">
                    <a:lumMod val="50000"/>
                  </a:schemeClr>
                </a:solidFill>
              </a:rPr>
              <a:t>Ретроспективна библиографија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Библиографија Републике Српске. Монографске публикације: 1992-1999. Приредила Јелена Јањић. Бања Лука: Народна и универзитетска библиотека Републике Српске, 2012.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9817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80086"/>
            <a:ext cx="8596668" cy="1353751"/>
          </a:xfrm>
        </p:spPr>
        <p:txBody>
          <a:bodyPr/>
          <a:lstStyle/>
          <a:p>
            <a:pPr algn="ctr"/>
            <a:r>
              <a:rPr lang="sr-Cyrl-RS" dirty="0"/>
              <a:t>Српска библиографија ван граница Србије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91049"/>
            <a:ext cx="8596668" cy="45503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r-Cyrl-RS" sz="2400" dirty="0">
                <a:solidFill>
                  <a:schemeClr val="accent5">
                    <a:lumMod val="50000"/>
                  </a:schemeClr>
                </a:solidFill>
              </a:rPr>
              <a:t>Текућа библиографија Црне Горе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sz="1600" dirty="0"/>
              <a:t>Две серије: </a:t>
            </a:r>
            <a:r>
              <a:rPr lang="sr-Cyrl-RS" sz="1600" i="1" dirty="0">
                <a:solidFill>
                  <a:schemeClr val="accent2">
                    <a:lumMod val="50000"/>
                  </a:schemeClr>
                </a:solidFill>
              </a:rPr>
              <a:t>Монографске публикације </a:t>
            </a:r>
            <a:r>
              <a:rPr lang="sr-Cyrl-RS" sz="1600" dirty="0"/>
              <a:t>и </a:t>
            </a:r>
            <a:r>
              <a:rPr lang="sr-Cyrl-RS" sz="1600" i="1" dirty="0">
                <a:solidFill>
                  <a:schemeClr val="accent2">
                    <a:lumMod val="50000"/>
                  </a:schemeClr>
                </a:solidFill>
              </a:rPr>
              <a:t>Прилози у серијским публикацијама и зборницима</a:t>
            </a:r>
            <a:r>
              <a:rPr lang="sr-Cyrl-RS" sz="1600" dirty="0"/>
              <a:t>.</a:t>
            </a:r>
          </a:p>
          <a:p>
            <a:r>
              <a:rPr lang="ru-RU" sz="1600" dirty="0"/>
              <a:t>Библиографије се израђују на основу креираних и редигованих записа из електронског каталога Националне библиотеке.</a:t>
            </a:r>
          </a:p>
          <a:p>
            <a:r>
              <a:rPr lang="ru-RU" sz="1600" dirty="0"/>
              <a:t>Ове библиографије се припремају као посебна издања на годишњем нивоу. До сада је публиковано пет свезака Библиографије монографских публикација и то: за 2002, 2003, 2004, 2005 и 2006. годину. Од 2007. године библиографије се раде у </a:t>
            </a:r>
            <a:r>
              <a:rPr lang="en-US" sz="1600" dirty="0"/>
              <a:t>on line</a:t>
            </a:r>
            <a:r>
              <a:rPr lang="sr-Cyrl-RS" sz="1600" dirty="0"/>
              <a:t> </a:t>
            </a:r>
            <a:r>
              <a:rPr lang="ru-RU" sz="1600" dirty="0"/>
              <a:t>издању и доступне су на сајту</a:t>
            </a:r>
            <a:r>
              <a:rPr lang="en-US" sz="1600" dirty="0"/>
              <a:t>:</a:t>
            </a:r>
            <a:br>
              <a:rPr lang="en-US" sz="1600" dirty="0"/>
            </a:br>
            <a:r>
              <a:rPr lang="en-US" sz="1600" dirty="0">
                <a:hlinkClick r:id="rId2"/>
              </a:rPr>
              <a:t>http://www.nbcg-digitalnabibliografija.me/bibliografija_tekuca/</a:t>
            </a:r>
            <a:endParaRPr lang="en-US" sz="1600" dirty="0"/>
          </a:p>
          <a:p>
            <a:r>
              <a:rPr lang="ru-RU" sz="1600" dirty="0"/>
              <a:t>У електронском издању публиковане су библиографије монографских публикација за: 2004, 2005, 2006, 2007, 2008, 2009 и 2010. годину.</a:t>
            </a:r>
          </a:p>
          <a:p>
            <a:r>
              <a:rPr lang="ru-RU" sz="1600" dirty="0"/>
              <a:t>Текуће црногорске библиографије прилога у серијским публикацијама објављују се само у он лине издању. До сада су публиковане библиографије чланака за: 2009, 2010, 2011 и 2012. годину.</a:t>
            </a:r>
          </a:p>
          <a:p>
            <a:pPr marL="0" indent="0"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8721738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085" y="54369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sr-Cyrl-RS" dirty="0"/>
              <a:t>Српска библиографија ван граница Србије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054" y="2059459"/>
            <a:ext cx="8717948" cy="44401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2400" dirty="0">
                <a:solidFill>
                  <a:schemeClr val="accent4">
                    <a:lumMod val="50000"/>
                  </a:schemeClr>
                </a:solidFill>
              </a:rPr>
              <a:t>Ретроспективна </a:t>
            </a:r>
            <a:r>
              <a:rPr lang="sr-Cyrl-RS" sz="2400" i="1" dirty="0">
                <a:solidFill>
                  <a:schemeClr val="accent4">
                    <a:lumMod val="50000"/>
                  </a:schemeClr>
                </a:solidFill>
              </a:rPr>
              <a:t>Црногорска библиографија 1494−</a:t>
            </a:r>
            <a:r>
              <a:rPr lang="sr-Cyrl-RS" sz="2400" i="1" dirty="0" smtClean="0">
                <a:solidFill>
                  <a:schemeClr val="accent4">
                    <a:lumMod val="50000"/>
                  </a:schemeClr>
                </a:solidFill>
              </a:rPr>
              <a:t>1994</a:t>
            </a:r>
            <a:endParaRPr lang="en-US" sz="2400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sr-Cyrl-RS" sz="2400" i="1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	Израђена је комбинацијом националног, територијалног и предметног критеријума.</a:t>
            </a:r>
            <a:endParaRPr lang="sr-Cyrl-RS" i="1" dirty="0"/>
          </a:p>
          <a:p>
            <a:pPr marL="685800" lvl="1">
              <a:buFont typeface="Wingdings" panose="05000000000000000000" pitchFamily="2" charset="2"/>
              <a:buChar char="v"/>
            </a:pPr>
            <a:r>
              <a:rPr lang="ru-RU" sz="1700" dirty="0"/>
              <a:t>1494-1994 књиге (</a:t>
            </a:r>
            <a:r>
              <a:rPr lang="sl-SI" sz="1700" dirty="0"/>
              <a:t>I</a:t>
            </a:r>
            <a:r>
              <a:rPr lang="sr-Cyrl-RS" sz="1700" dirty="0"/>
              <a:t> том)</a:t>
            </a:r>
            <a:endParaRPr lang="ru-RU" sz="1700" dirty="0"/>
          </a:p>
          <a:p>
            <a:pPr marL="685800" lvl="1">
              <a:buFont typeface="Wingdings" panose="05000000000000000000" pitchFamily="2" charset="2"/>
              <a:buChar char="v"/>
            </a:pPr>
            <a:r>
              <a:rPr lang="ru-RU" sz="1700" dirty="0"/>
              <a:t>1835-1994 серијске публикације</a:t>
            </a:r>
            <a:r>
              <a:rPr lang="sl-SI" sz="1700" dirty="0"/>
              <a:t> (II</a:t>
            </a:r>
            <a:r>
              <a:rPr lang="sr-Cyrl-RS" sz="1700" dirty="0"/>
              <a:t> том) </a:t>
            </a:r>
            <a:endParaRPr lang="ru-RU" sz="1700" dirty="0"/>
          </a:p>
          <a:p>
            <a:pPr marL="685800" lvl="1">
              <a:buFont typeface="Wingdings" panose="05000000000000000000" pitchFamily="2" charset="2"/>
              <a:buChar char="v"/>
            </a:pPr>
            <a:r>
              <a:rPr lang="en-US" sz="1700" dirty="0"/>
              <a:t>1494-1985</a:t>
            </a:r>
            <a:r>
              <a:rPr lang="sr-Cyrl-RS" sz="1700" dirty="0"/>
              <a:t> селективан попис чланака из периодике (</a:t>
            </a:r>
            <a:r>
              <a:rPr lang="sl-SI" sz="1700" dirty="0"/>
              <a:t>III</a:t>
            </a:r>
            <a:r>
              <a:rPr lang="sr-Cyrl-RS" sz="1700" dirty="0"/>
              <a:t> том)</a:t>
            </a:r>
          </a:p>
          <a:p>
            <a:pPr marL="685800" lvl="1">
              <a:buFont typeface="Wingdings" panose="05000000000000000000" pitchFamily="2" charset="2"/>
              <a:buChar char="v"/>
            </a:pPr>
            <a:r>
              <a:rPr lang="ru-RU" sz="1700" dirty="0"/>
              <a:t>Библиографиј</a:t>
            </a:r>
            <a:r>
              <a:rPr lang="sl-SI" sz="1700" dirty="0"/>
              <a:t>a o </a:t>
            </a:r>
            <a:r>
              <a:rPr lang="sr-Cyrl-RS" sz="1700" dirty="0"/>
              <a:t>црној гори</a:t>
            </a:r>
            <a:r>
              <a:rPr lang="ru-RU" sz="1700" dirty="0"/>
              <a:t> на страним језицима (</a:t>
            </a:r>
            <a:r>
              <a:rPr lang="sl-SI" sz="1700" dirty="0"/>
              <a:t>IV tom)</a:t>
            </a:r>
            <a:endParaRPr lang="en-US" sz="1700" dirty="0"/>
          </a:p>
          <a:p>
            <a:pPr marL="0" indent="0" algn="ctr">
              <a:buNone/>
            </a:pPr>
            <a:endParaRPr lang="sr-Cyrl-RS" sz="190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1900" dirty="0">
                <a:solidFill>
                  <a:srgbClr val="92D050"/>
                </a:solidFill>
              </a:rPr>
              <a:t>http://www.nbcg-digitalnabibliografija.me/bibliografija_cetinje/</a:t>
            </a:r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88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610" r="6959" b="3664"/>
          <a:stretch/>
        </p:blipFill>
        <p:spPr>
          <a:xfrm>
            <a:off x="379562" y="471889"/>
            <a:ext cx="11343503" cy="5947720"/>
          </a:xfrm>
          <a:prstGeom prst="rect">
            <a:avLst/>
          </a:prstGeom>
        </p:spPr>
      </p:pic>
      <p:cxnSp>
        <p:nvCxnSpPr>
          <p:cNvPr id="5" name="Elbow Connector 4"/>
          <p:cNvCxnSpPr/>
          <p:nvPr/>
        </p:nvCxnSpPr>
        <p:spPr>
          <a:xfrm>
            <a:off x="1742302" y="4193060"/>
            <a:ext cx="914400" cy="914400"/>
          </a:xfrm>
          <a:prstGeom prst="bentConnector3">
            <a:avLst>
              <a:gd name="adj1" fmla="val 5450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6245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8368"/>
            <a:ext cx="8596668" cy="1091513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Библиографске институције у</a:t>
            </a:r>
            <a:r>
              <a:rPr lang="sr-Cyrl-CS" altLang="en-US" dirty="0"/>
              <a:t> Србији: </a:t>
            </a:r>
            <a:r>
              <a:rPr lang="sr-Cyrl-RS" dirty="0"/>
              <a:t/>
            </a:r>
            <a:br>
              <a:rPr lang="sr-Cyrl-RS" dirty="0"/>
            </a:br>
            <a:r>
              <a:rPr lang="sr-Cyrl-RS" b="1" dirty="0"/>
              <a:t>Народна библиотека Србије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9881"/>
            <a:ext cx="8596668" cy="4620336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sr-Cyrl-CS" altLang="en-US" sz="1400" dirty="0"/>
          </a:p>
          <a:p>
            <a:pPr lvl="1"/>
            <a:r>
              <a:rPr lang="sr-Cyrl-CS" altLang="en-US" sz="1400" dirty="0">
                <a:solidFill>
                  <a:schemeClr val="accent5">
                    <a:lumMod val="50000"/>
                  </a:schemeClr>
                </a:solidFill>
              </a:rPr>
              <a:t>Ретроспективна српска библиографија књига и периодике</a:t>
            </a:r>
          </a:p>
          <a:p>
            <a:pPr lvl="1"/>
            <a:r>
              <a:rPr lang="sr-Cyrl-CS" altLang="en-US" sz="1400" dirty="0">
                <a:solidFill>
                  <a:schemeClr val="accent5">
                    <a:lumMod val="50000"/>
                  </a:schemeClr>
                </a:solidFill>
              </a:rPr>
              <a:t>Библиографије на захтев.</a:t>
            </a:r>
          </a:p>
          <a:p>
            <a:pPr lvl="1"/>
            <a:r>
              <a:rPr lang="sr-Cyrl-CS" altLang="en-US" sz="1400" dirty="0">
                <a:solidFill>
                  <a:schemeClr val="accent5">
                    <a:lumMod val="50000"/>
                  </a:schemeClr>
                </a:solidFill>
              </a:rPr>
              <a:t>Текућа: Библиографија Србије од 2003.</a:t>
            </a:r>
          </a:p>
          <a:p>
            <a:pPr lvl="2"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CS" altLang="en-US" sz="1200" dirty="0"/>
              <a:t>монографске публикације,</a:t>
            </a:r>
          </a:p>
          <a:p>
            <a:pPr lvl="2"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1200" dirty="0"/>
              <a:t>некњижна грађа,</a:t>
            </a:r>
          </a:p>
          <a:p>
            <a:pPr lvl="2"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CS" altLang="en-US" sz="1200" dirty="0"/>
              <a:t>серијске публикације,</a:t>
            </a:r>
          </a:p>
          <a:p>
            <a:pPr lvl="2"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CS" altLang="en-US" sz="1200" dirty="0"/>
              <a:t>чланци у серијским публикацијама.</a:t>
            </a:r>
          </a:p>
          <a:p>
            <a:pPr lvl="1"/>
            <a:r>
              <a:rPr lang="sr-Cyrl-CS" altLang="en-US" sz="1400" dirty="0">
                <a:solidFill>
                  <a:schemeClr val="accent5">
                    <a:lumMod val="50000"/>
                  </a:schemeClr>
                </a:solidFill>
              </a:rPr>
              <a:t>Текућа: Библиографија „Сербика” од 2005. </a:t>
            </a:r>
          </a:p>
          <a:p>
            <a:pPr lvl="2"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CS" altLang="en-US" sz="1200" dirty="0"/>
              <a:t>монографске публикације и </a:t>
            </a:r>
            <a:r>
              <a:rPr lang="sr-Cyrl-RS" altLang="en-US" sz="1200" dirty="0"/>
              <a:t>некњижна грађа,</a:t>
            </a:r>
          </a:p>
          <a:p>
            <a:pPr lvl="2"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CS" altLang="en-US" sz="1200" dirty="0"/>
              <a:t>серијске публикације,</a:t>
            </a:r>
          </a:p>
          <a:p>
            <a:pPr lvl="2">
              <a:buSzPct val="75000"/>
              <a:buFont typeface="Arial" panose="020B0604020202020204" pitchFamily="34" charset="0"/>
              <a:buChar char="•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CS" altLang="en-US" sz="1200" dirty="0"/>
              <a:t>наши аутори у сервису Web of Science.</a:t>
            </a:r>
          </a:p>
          <a:p>
            <a:pPr marL="914400" lvl="2" indent="0">
              <a:buSzPct val="75000"/>
              <a:buNone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endParaRPr lang="sr-Cyrl-C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02945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771" r="1283" b="9790"/>
          <a:stretch/>
        </p:blipFill>
        <p:spPr>
          <a:xfrm>
            <a:off x="86264" y="755549"/>
            <a:ext cx="12035481" cy="537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929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dirty="0"/>
              <a:t>Библиографске институције у</a:t>
            </a:r>
            <a:r>
              <a:rPr lang="sr-Cyrl-CS" altLang="en-US" dirty="0"/>
              <a:t> Србији:</a:t>
            </a:r>
            <a:r>
              <a:rPr lang="sr-Cyrl-RS" dirty="0"/>
              <a:t/>
            </a:r>
            <a:br>
              <a:rPr lang="sr-Cyrl-RS" dirty="0"/>
            </a:br>
            <a:r>
              <a:rPr lang="sr-Cyrl-RS" b="1" dirty="0"/>
              <a:t>Библиотека Матице српске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273643"/>
            <a:ext cx="5863509" cy="3767720"/>
          </a:xfrm>
        </p:spPr>
        <p:txBody>
          <a:bodyPr>
            <a:noAutofit/>
          </a:bodyPr>
          <a:lstStyle/>
          <a:p>
            <a:r>
              <a:rPr lang="sr-Cyrl-RS" sz="2000" dirty="0"/>
              <a:t>Библиотека Матице српске је друга национална српска библиотека. </a:t>
            </a:r>
          </a:p>
          <a:p>
            <a:r>
              <a:rPr lang="sr-Cyrl-RS" sz="2000" dirty="0"/>
              <a:t>Објављује </a:t>
            </a:r>
            <a:r>
              <a:rPr lang="sr-Cyrl-RS" sz="2000" i="1" dirty="0">
                <a:solidFill>
                  <a:srgbClr val="92D050"/>
                </a:solidFill>
              </a:rPr>
              <a:t>Библиографију књига у Војводини</a:t>
            </a:r>
            <a:r>
              <a:rPr lang="sr-Cyrl-RS" sz="2000" dirty="0"/>
              <a:t>, на основу својеврсног завичајног војвођанског примерка, од 1981. године.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Библиографија Војводине. Серија 1, Монографске публикације / главни и одговорни уредник Јованка Тодоровић. 1981-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Библиографија књига у Војводини / главни уредник Миро Вуксановић. 1992- </a:t>
            </a:r>
          </a:p>
          <a:p>
            <a:pPr marL="0" indent="0">
              <a:buNone/>
            </a:pPr>
            <a:r>
              <a:rPr lang="sr-Cyrl-RS" sz="1400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en-US" sz="1400" dirty="0">
                <a:solidFill>
                  <a:srgbClr val="92D050"/>
                </a:solidFill>
              </a:rPr>
              <a:t>http://digital.bms.rs/ebiblioteka/publications/view/1167</a:t>
            </a:r>
            <a:endParaRPr lang="ru-RU" sz="1400" dirty="0">
              <a:solidFill>
                <a:srgbClr val="92D050"/>
              </a:solidFill>
            </a:endParaRPr>
          </a:p>
          <a:p>
            <a:r>
              <a:rPr lang="sr-Cyrl-RS" sz="2000" dirty="0"/>
              <a:t>Израђује и разне персоналне и специјалне библиографије.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443" y="2139350"/>
            <a:ext cx="3258052" cy="44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747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370" r="2027" b="4144"/>
          <a:stretch/>
        </p:blipFill>
        <p:spPr>
          <a:xfrm>
            <a:off x="129396" y="616671"/>
            <a:ext cx="11944865" cy="59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819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696" y="203201"/>
            <a:ext cx="8596668" cy="1320800"/>
          </a:xfrm>
        </p:spPr>
        <p:txBody>
          <a:bodyPr/>
          <a:lstStyle/>
          <a:p>
            <a:pPr algn="ctr"/>
            <a:r>
              <a:rPr lang="sr-Cyrl-RS" altLang="en-US" dirty="0"/>
              <a:t>ЈУБИН</a:t>
            </a:r>
            <a:r>
              <a:rPr lang="sr-Cyrl-CS" altLang="en-US" dirty="0"/>
              <a:t>(1948−2002)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660" y="1043796"/>
            <a:ext cx="8184299" cy="5512279"/>
          </a:xfrm>
        </p:spPr>
        <p:txBody>
          <a:bodyPr>
            <a:normAutofit fontScale="85000" lnSpcReduction="10000"/>
          </a:bodyPr>
          <a:lstStyle/>
          <a:p>
            <a:r>
              <a:rPr lang="sr-Cyrl-CS" altLang="en-US" sz="1900" i="1" dirty="0"/>
              <a:t>Југословенски библиографско-информацијски институт (</a:t>
            </a:r>
            <a:r>
              <a:rPr lang="sr-Cyrl-CS" altLang="en-US" sz="1900" i="1" dirty="0" smtClean="0"/>
              <a:t>ЈУБИН)</a:t>
            </a:r>
            <a:r>
              <a:rPr lang="sr-Cyrl-CS" altLang="en-US" sz="1900" dirty="0"/>
              <a:t> </a:t>
            </a:r>
            <a:r>
              <a:rPr lang="sr-Cyrl-CS" altLang="en-US" sz="1900" dirty="0" smtClean="0"/>
              <a:t>је </a:t>
            </a:r>
            <a:r>
              <a:rPr lang="sr-Cyrl-CS" altLang="en-US" sz="1900" dirty="0"/>
              <a:t>основан 1948. у Београду</a:t>
            </a:r>
            <a:r>
              <a:rPr lang="sr-Cyrl-CS" altLang="en-US" sz="1900" dirty="0" smtClean="0"/>
              <a:t>.</a:t>
            </a:r>
          </a:p>
          <a:p>
            <a:r>
              <a:rPr lang="sr-Cyrl-RS" altLang="en-US" sz="1900" dirty="0"/>
              <a:t>Од 1950. </a:t>
            </a:r>
            <a:r>
              <a:rPr lang="sr-Cyrl-RS" altLang="en-US" sz="1900" dirty="0" smtClean="0"/>
              <a:t>добија </a:t>
            </a:r>
            <a:r>
              <a:rPr lang="sr-Cyrl-RS" altLang="en-US" sz="1900" dirty="0"/>
              <a:t>обавезни примерак, од 1965. </a:t>
            </a:r>
            <a:r>
              <a:rPr lang="sr-Cyrl-RS" altLang="en-US" sz="1900" dirty="0" smtClean="0"/>
              <a:t>примењује </a:t>
            </a:r>
            <a:r>
              <a:rPr lang="sr-Cyrl-RS" altLang="en-US" sz="1900" dirty="0"/>
              <a:t>Универзалну децималну класификацију, </a:t>
            </a:r>
            <a:r>
              <a:rPr lang="sr-Cyrl-RS" altLang="en-US" sz="1900" dirty="0" smtClean="0"/>
              <a:t>а од </a:t>
            </a:r>
            <a:r>
              <a:rPr lang="sr-Cyrl-RS" altLang="en-US" sz="1900" dirty="0"/>
              <a:t>1975. међународне стандарде за библиографски опис</a:t>
            </a:r>
            <a:r>
              <a:rPr lang="sr-Cyrl-RS" altLang="en-US" sz="1900" dirty="0" smtClean="0"/>
              <a:t>.</a:t>
            </a:r>
            <a:endParaRPr lang="sr-Cyrl-CS" sz="1900" dirty="0">
              <a:latin typeface="+mj-lt"/>
            </a:endParaRPr>
          </a:p>
          <a:p>
            <a:r>
              <a:rPr lang="sr-Cyrl-CS" sz="1900" dirty="0" smtClean="0">
                <a:latin typeface="+mj-lt"/>
              </a:rPr>
              <a:t>Задатак је био да обавља </a:t>
            </a:r>
            <a:r>
              <a:rPr lang="sr-Cyrl-CS" sz="1900" dirty="0">
                <a:latin typeface="+mj-lt"/>
              </a:rPr>
              <a:t>службу националне библиографске регистрације, </a:t>
            </a:r>
            <a:r>
              <a:rPr lang="sr-Cyrl-CS" sz="1900" dirty="0" smtClean="0">
                <a:latin typeface="+mj-lt"/>
              </a:rPr>
              <a:t>врши </a:t>
            </a:r>
            <a:r>
              <a:rPr lang="sr-Cyrl-CS" sz="1900" dirty="0">
                <a:latin typeface="+mj-lt"/>
              </a:rPr>
              <a:t>библиографска </a:t>
            </a:r>
            <a:r>
              <a:rPr lang="sr-Cyrl-CS" sz="1900" dirty="0" smtClean="0">
                <a:latin typeface="+mj-lt"/>
              </a:rPr>
              <a:t>истраживања и пружа </a:t>
            </a:r>
            <a:r>
              <a:rPr lang="sr-Cyrl-CS" sz="1900" dirty="0">
                <a:latin typeface="+mj-lt"/>
              </a:rPr>
              <a:t>библиографске </a:t>
            </a:r>
            <a:r>
              <a:rPr lang="sr-Cyrl-CS" sz="1900" dirty="0" smtClean="0">
                <a:latin typeface="+mj-lt"/>
              </a:rPr>
              <a:t>информације.</a:t>
            </a:r>
          </a:p>
          <a:p>
            <a:r>
              <a:rPr lang="sr-Cyrl-RS" sz="1900" dirty="0"/>
              <a:t>Критеријум израде библиографије је територијални, тј. узимане су у обзир границе Југославије без обзира на језик публикација</a:t>
            </a:r>
            <a:r>
              <a:rPr lang="sr-Cyrl-RS" sz="1900" dirty="0" smtClean="0"/>
              <a:t>.</a:t>
            </a:r>
          </a:p>
          <a:p>
            <a:pPr marL="0" indent="0">
              <a:buNone/>
            </a:pPr>
            <a:endParaRPr lang="sr-Cyrl-RS" sz="1900" dirty="0"/>
          </a:p>
          <a:p>
            <a:pPr marL="349250">
              <a:buSzPct val="75000"/>
              <a:buFont typeface="Wingdings" panose="05000000000000000000" pitchFamily="2" charset="2"/>
              <a:buChar char="§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sz="1900" dirty="0" smtClean="0">
                <a:solidFill>
                  <a:schemeClr val="accent5">
                    <a:lumMod val="50000"/>
                  </a:schemeClr>
                </a:solidFill>
              </a:rPr>
              <a:t>Bibliografija </a:t>
            </a:r>
            <a:r>
              <a:rPr lang="sr-Cyrl-CS" sz="1900" dirty="0">
                <a:solidFill>
                  <a:schemeClr val="accent5">
                    <a:lumMod val="50000"/>
                  </a:schemeClr>
                </a:solidFill>
              </a:rPr>
              <a:t>Jugoslavije. </a:t>
            </a:r>
            <a:r>
              <a:rPr lang="sr-Cyrl-CS" sz="1900" b="1" dirty="0">
                <a:solidFill>
                  <a:schemeClr val="accent5">
                    <a:lumMod val="50000"/>
                  </a:schemeClr>
                </a:solidFill>
              </a:rPr>
              <a:t>Knjige, brošure i muzikalije</a:t>
            </a:r>
            <a:r>
              <a:rPr lang="sr-Cyrl-CS" sz="1900" dirty="0">
                <a:solidFill>
                  <a:schemeClr val="accent5">
                    <a:lumMod val="50000"/>
                  </a:schemeClr>
                </a:solidFill>
              </a:rPr>
              <a:t>. Beograd : Jugoslovenski bibliografski institut, 1950-2002.</a:t>
            </a:r>
          </a:p>
          <a:p>
            <a:pPr marL="349250">
              <a:buSzPct val="75000"/>
              <a:buFont typeface="Wingdings" panose="05000000000000000000" pitchFamily="2" charset="2"/>
              <a:buChar char="§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sz="1900" dirty="0">
                <a:solidFill>
                  <a:schemeClr val="accent5">
                    <a:lumMod val="50000"/>
                  </a:schemeClr>
                </a:solidFill>
              </a:rPr>
              <a:t>Bibliografija Jugoslavije. </a:t>
            </a:r>
            <a:r>
              <a:rPr lang="sr-Cyrl-CS" sz="1900" b="1" dirty="0">
                <a:solidFill>
                  <a:schemeClr val="accent5">
                    <a:lumMod val="50000"/>
                  </a:schemeClr>
                </a:solidFill>
              </a:rPr>
              <a:t>Članci i književni prilozi u časopisima</a:t>
            </a:r>
            <a:r>
              <a:rPr lang="sr-Cyrl-CS" sz="1900" dirty="0">
                <a:solidFill>
                  <a:schemeClr val="accent5">
                    <a:lumMod val="50000"/>
                  </a:schemeClr>
                </a:solidFill>
              </a:rPr>
              <a:t>. Beograd : Bibliografski institut FNRJ, 1950-1951. Дели се на: Bibliografija Jugoslavije. Serija A: </a:t>
            </a:r>
            <a:r>
              <a:rPr lang="sr-Cyrl-CS" sz="1900" b="1" dirty="0">
                <a:solidFill>
                  <a:schemeClr val="accent5">
                    <a:lumMod val="50000"/>
                  </a:schemeClr>
                </a:solidFill>
              </a:rPr>
              <a:t>Društvene nauke</a:t>
            </a:r>
            <a:r>
              <a:rPr lang="sr-Cyrl-CS" sz="1900" dirty="0">
                <a:solidFill>
                  <a:schemeClr val="accent5">
                    <a:lumMod val="50000"/>
                  </a:schemeClr>
                </a:solidFill>
              </a:rPr>
              <a:t>. Serija B: </a:t>
            </a:r>
            <a:r>
              <a:rPr lang="sr-Cyrl-CS" sz="1900" b="1" dirty="0">
                <a:solidFill>
                  <a:schemeClr val="accent5">
                    <a:lumMod val="50000"/>
                  </a:schemeClr>
                </a:solidFill>
              </a:rPr>
              <a:t>Prirodne i primenjene nauke</a:t>
            </a:r>
            <a:r>
              <a:rPr lang="sr-Cyrl-CS" sz="1900" dirty="0">
                <a:solidFill>
                  <a:schemeClr val="accent5">
                    <a:lumMod val="50000"/>
                  </a:schemeClr>
                </a:solidFill>
              </a:rPr>
              <a:t>. Serija C: </a:t>
            </a:r>
            <a:r>
              <a:rPr lang="sr-Cyrl-CS" sz="1900" b="1" dirty="0">
                <a:solidFill>
                  <a:schemeClr val="accent5">
                    <a:lumMod val="50000"/>
                  </a:schemeClr>
                </a:solidFill>
              </a:rPr>
              <a:t>Književnost, umetnost</a:t>
            </a:r>
            <a:r>
              <a:rPr lang="sr-Cyrl-CS" sz="1900" dirty="0">
                <a:solidFill>
                  <a:schemeClr val="accent5">
                    <a:lumMod val="50000"/>
                  </a:schemeClr>
                </a:solidFill>
              </a:rPr>
              <a:t>. 1952-2002.</a:t>
            </a:r>
          </a:p>
          <a:p>
            <a:pPr marL="349250">
              <a:buSzPct val="75000"/>
              <a:buFont typeface="Wingdings" panose="05000000000000000000" pitchFamily="2" charset="2"/>
              <a:buChar char="§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sz="1900" dirty="0">
                <a:solidFill>
                  <a:schemeClr val="accent5">
                    <a:lumMod val="50000"/>
                  </a:schemeClr>
                </a:solidFill>
              </a:rPr>
              <a:t>Bibliografija jugoslovenske periodike. Beograd : Jugoslovenski bibliografski institut. 1959-1974. Наставља као: Bibliografija Jugoslavije. </a:t>
            </a:r>
            <a:r>
              <a:rPr lang="sr-Cyrl-CS" sz="1900" b="1" dirty="0">
                <a:solidFill>
                  <a:schemeClr val="accent5">
                    <a:lumMod val="50000"/>
                  </a:schemeClr>
                </a:solidFill>
              </a:rPr>
              <a:t>Serijske publikacije</a:t>
            </a:r>
            <a:r>
              <a:rPr lang="sr-Cyrl-CS" sz="1900" dirty="0">
                <a:solidFill>
                  <a:schemeClr val="accent5">
                    <a:lumMod val="50000"/>
                  </a:schemeClr>
                </a:solidFill>
              </a:rPr>
              <a:t>. Beograd : Jugoslovenski bibliografski institut, 1975-2003. </a:t>
            </a:r>
            <a:endParaRPr lang="en-US" sz="19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r-Cyrl-RS" sz="2800" dirty="0"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sr-Cyrl-CS" sz="24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" t="2274" r="740" b="2441"/>
          <a:stretch/>
        </p:blipFill>
        <p:spPr>
          <a:xfrm>
            <a:off x="8399959" y="672860"/>
            <a:ext cx="3564879" cy="470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28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Научни методи библиографије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77334" y="1649506"/>
            <a:ext cx="9058336" cy="4783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Библиографски метод </a:t>
            </a:r>
            <a:r>
              <a:rPr lang="sr-Cyrl-RS" sz="2000" dirty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служи за библиографско описивање библиографских јединица засновано на неком од стандарда за израду библиографског описа.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sr-Cyrl-RS" sz="2000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Метод класификације </a:t>
            </a:r>
            <a:r>
              <a:rPr lang="sr-Cyrl-RS" sz="2000" dirty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библиографских јединица користи се да би библиографија била функционална и прегледна, иначе би била хрпа неупотребљивих или тешко употребљивих јединица.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2">
                  <a:lumMod val="50000"/>
                </a:schemeClr>
              </a:solidFill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Cyrl-RS" sz="2000" b="1" dirty="0" smtClean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Историјски метод </a:t>
            </a:r>
            <a:r>
              <a:rPr lang="sr-Cyrl-RS" sz="2000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је,</a:t>
            </a:r>
            <a:r>
              <a:rPr lang="sr-Cyrl-RS" sz="2000" b="1" dirty="0" smtClean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к</a:t>
            </a:r>
            <a:r>
              <a:rPr lang="sr-Cyrl-RS" sz="2000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ао </a:t>
            </a:r>
            <a:r>
              <a:rPr lang="sr-Cyrl-RS" sz="2000" dirty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и у другим </a:t>
            </a:r>
            <a:r>
              <a:rPr lang="sr-Cyrl-RS" sz="2000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наукама, у </a:t>
            </a:r>
            <a:r>
              <a:rPr lang="sr-Cyrl-RS" sz="2000" dirty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функцији утврђивања хронологије догађаја и њихове узрочно-последичне повезаности. </a:t>
            </a:r>
            <a:r>
              <a:rPr lang="sr-Cyrl-RS" sz="2000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</a:rPr>
              <a:t>Посебно је значајан у сегменту историје библиографије, али и приликом истраживања библиографске грађе у сврху тачног позиционирања информација у историјске оквире. </a:t>
            </a:r>
            <a:endParaRPr lang="en-US" sz="2000" dirty="0">
              <a:solidFill>
                <a:schemeClr val="accent2">
                  <a:lumMod val="50000"/>
                </a:schemeClr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56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979" y="430363"/>
            <a:ext cx="8596668" cy="1320800"/>
          </a:xfrm>
        </p:spPr>
        <p:txBody>
          <a:bodyPr/>
          <a:lstStyle/>
          <a:p>
            <a:pPr algn="ctr"/>
            <a:r>
              <a:rPr lang="sr-Cyrl-RS" dirty="0"/>
              <a:t>Историја српске библиографије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041" y="1345721"/>
            <a:ext cx="10288540" cy="5296619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  <a:defRPr/>
            </a:pPr>
            <a:endParaRPr lang="sr-Cyrl-CS" sz="1600" dirty="0" smtClean="0"/>
          </a:p>
          <a:p>
            <a:pPr marL="0" indent="0" algn="ctr">
              <a:lnSpc>
                <a:spcPct val="120000"/>
              </a:lnSpc>
              <a:buNone/>
              <a:defRPr/>
            </a:pPr>
            <a:r>
              <a:rPr lang="sr-Cyrl-CS" sz="1600" dirty="0" smtClean="0"/>
              <a:t>Српска библиографија се развијала врло неравномерно, без континуитета и плод </a:t>
            </a:r>
            <a:r>
              <a:rPr lang="sr-Cyrl-CS" sz="1600" dirty="0"/>
              <a:t>је углавном појединачних </a:t>
            </a:r>
            <a:r>
              <a:rPr lang="sr-Cyrl-CS" sz="1600" dirty="0" smtClean="0"/>
              <a:t>напора.</a:t>
            </a:r>
          </a:p>
          <a:p>
            <a:pPr marL="0" indent="0" algn="ctr">
              <a:lnSpc>
                <a:spcPct val="120000"/>
              </a:lnSpc>
              <a:buNone/>
              <a:defRPr/>
            </a:pPr>
            <a:r>
              <a:rPr lang="sr-Cyrl-CS" sz="1600" dirty="0" smtClean="0"/>
              <a:t>Са идејом да би библиографија могла послужити као ванредно средство за културну интеграцију нације, наши први библиографи су се упустили у библиографске воде без озбиљније припреме, с намером да евидентирају дотадашње културне тековине и прикажу раст националне културе и науке.</a:t>
            </a:r>
          </a:p>
          <a:p>
            <a:pPr marL="0" indent="0" algn="ctr">
              <a:lnSpc>
                <a:spcPct val="120000"/>
              </a:lnSpc>
              <a:buNone/>
              <a:defRPr/>
            </a:pPr>
            <a:r>
              <a:rPr lang="sr-Cyrl-CS" sz="1600" dirty="0" smtClean="0"/>
              <a:t>Стављање библиографије у службу стварања националне свести тековина је свих европских народа у 18. и 19. веку.</a:t>
            </a:r>
          </a:p>
          <a:p>
            <a:pPr marL="0" indent="0" algn="ctr">
              <a:lnSpc>
                <a:spcPct val="120000"/>
              </a:lnSpc>
              <a:buNone/>
              <a:defRPr/>
            </a:pPr>
            <a:r>
              <a:rPr lang="sr-Cyrl-CS" sz="1600" dirty="0" smtClean="0"/>
              <a:t>По угледу на њих, наши библиографи, почевши од Захарија Орфелина, бележе издавачку продукцију да би исказали националну, друштвену, културну и политичку зрелост српског народа.</a:t>
            </a:r>
          </a:p>
          <a:p>
            <a:pPr marL="0" indent="0" algn="ctr">
              <a:lnSpc>
                <a:spcPct val="120000"/>
              </a:lnSpc>
              <a:buNone/>
              <a:defRPr/>
            </a:pPr>
            <a:r>
              <a:rPr lang="sr-Cyrl-CS" sz="1600" dirty="0" smtClean="0"/>
              <a:t>Библиографска пракса је била различита, увек ослоњена на актуелне европске библиографске приручнике, који су у том тренутку били доступни, без теоријског дискурса</a:t>
            </a:r>
            <a:r>
              <a:rPr lang="en-US" sz="1600" dirty="0" smtClean="0"/>
              <a:t>,</a:t>
            </a:r>
            <a:r>
              <a:rPr lang="sr-Cyrl-CS" sz="1600" dirty="0" smtClean="0"/>
              <a:t> све до Стојана Новаковића, који је први у историји српске библиографије покушао да дефинише макар нека правила библиографије као научне дисциплине.</a:t>
            </a:r>
            <a:endParaRPr lang="sr-Cyrl-CS" sz="1600" dirty="0"/>
          </a:p>
        </p:txBody>
      </p:sp>
      <p:sp>
        <p:nvSpPr>
          <p:cNvPr id="4" name="4-Point Star 3"/>
          <p:cNvSpPr/>
          <p:nvPr/>
        </p:nvSpPr>
        <p:spPr>
          <a:xfrm>
            <a:off x="5529532" y="1207698"/>
            <a:ext cx="379562" cy="4054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116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171" y="477793"/>
            <a:ext cx="4018326" cy="1275505"/>
          </a:xfrm>
        </p:spPr>
        <p:txBody>
          <a:bodyPr>
            <a:normAutofit/>
          </a:bodyPr>
          <a:lstStyle/>
          <a:p>
            <a:pPr algn="ctr"/>
            <a:r>
              <a:rPr lang="sr-Cyrl-CS" sz="3200" dirty="0" smtClean="0"/>
              <a:t>ЗАХАРИЈА </a:t>
            </a:r>
            <a:r>
              <a:rPr lang="sr-Cyrl-CS" sz="3200" dirty="0"/>
              <a:t>ОРФЕЛИН (1726−1785)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991" y="1644242"/>
            <a:ext cx="4872945" cy="505856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Cyrl-RS" sz="1400" dirty="0"/>
              <a:t>Песник, просветитељ, бакрорезац, историчар, калиграф и писац </a:t>
            </a:r>
            <a:r>
              <a:rPr lang="sr-Cyrl-RS" sz="1400" dirty="0" smtClean="0"/>
              <a:t>буквара.</a:t>
            </a:r>
            <a:endParaRPr lang="en-US" sz="1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sr-Cyrl-RS" sz="1400" dirty="0"/>
              <a:t>Сматра се з</a:t>
            </a:r>
            <a:r>
              <a:rPr lang="sr-Cyrl-CS" sz="1400" dirty="0"/>
              <a:t>ачетником српске библиографије</a:t>
            </a:r>
            <a:r>
              <a:rPr lang="sr-Cyrl-CS" sz="1400" dirty="0" smtClean="0"/>
              <a:t>.</a:t>
            </a:r>
            <a:endParaRPr lang="en-US" sz="1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sr-Cyrl-CS" sz="1400" dirty="0"/>
              <a:t>Радио у Венецији у типографији Димитрија Теодосија, где је имао увид када је и која књига српског аутора штампана и издата</a:t>
            </a:r>
            <a:r>
              <a:rPr lang="sr-Cyrl-CS" sz="1400" dirty="0" smtClean="0"/>
              <a:t>.</a:t>
            </a:r>
            <a:endParaRPr lang="sr-Cyrl-CS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sr-Cyrl-CS" sz="1400" dirty="0"/>
              <a:t>Године 1768. у Венецији покреће први српски часопис </a:t>
            </a:r>
            <a:r>
              <a:rPr lang="sr-Cyrl-CS" sz="1400" i="1" dirty="0"/>
              <a:t>Славеносербски магазин</a:t>
            </a:r>
            <a:r>
              <a:rPr lang="sr-Cyrl-CS" sz="1400" dirty="0"/>
              <a:t> </a:t>
            </a:r>
            <a:r>
              <a:rPr lang="sr-Cyrl-CS" sz="1400" dirty="0" smtClean="0"/>
              <a:t>с </a:t>
            </a:r>
            <a:r>
              <a:rPr lang="sr-Cyrl-CS" sz="1400" dirty="0"/>
              <a:t>намером да шири образовање, пропагира књижевна, научна, филозофска и практична знања.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CS" sz="1400" dirty="0" smtClean="0"/>
              <a:t>Девето </a:t>
            </a:r>
            <a:r>
              <a:rPr lang="sr-Cyrl-CS" sz="1400" dirty="0"/>
              <a:t>поглавље у </a:t>
            </a:r>
            <a:r>
              <a:rPr lang="sr-Cyrl-CS" sz="1400" i="1" dirty="0"/>
              <a:t>Славеносербском магазину</a:t>
            </a:r>
            <a:r>
              <a:rPr lang="sr-Cyrl-CS" sz="1400" dirty="0"/>
              <a:t> носи назив </a:t>
            </a:r>
            <a:r>
              <a:rPr lang="sr-Cyrl-CS" sz="1400" i="1" dirty="0"/>
              <a:t>Известија о учених делах </a:t>
            </a:r>
            <a:r>
              <a:rPr lang="sr-Cyrl-CS" sz="1400" dirty="0"/>
              <a:t>и то </a:t>
            </a:r>
            <a:r>
              <a:rPr lang="sr-Cyrl-CS" sz="1400" dirty="0" smtClean="0"/>
              <a:t>се може сматрати првом објављеном и сачуваном </a:t>
            </a:r>
            <a:r>
              <a:rPr lang="sr-Cyrl-CS" sz="1400" dirty="0" smtClean="0">
                <a:solidFill>
                  <a:schemeClr val="accent5">
                    <a:lumMod val="75000"/>
                  </a:schemeClr>
                </a:solidFill>
              </a:rPr>
              <a:t>текућом српском библиографијом</a:t>
            </a:r>
            <a:r>
              <a:rPr lang="sr-Cyrl-CS" sz="1400" dirty="0" smtClean="0"/>
              <a:t>.</a:t>
            </a:r>
            <a:endParaRPr lang="sr-Cyrl-CS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sr-Cyrl-CS" sz="1400" dirty="0"/>
              <a:t>У овој библиографији забе</a:t>
            </a:r>
            <a:r>
              <a:rPr lang="sr-Cyrl-RS" sz="1400" dirty="0"/>
              <a:t>ле</a:t>
            </a:r>
            <a:r>
              <a:rPr lang="sr-Cyrl-CS" sz="1400" dirty="0"/>
              <a:t>жио је и описао шест књига: четири уџбеника, прву српску литургику и један Прокоповичев </a:t>
            </a:r>
            <a:r>
              <a:rPr lang="sr-Cyrl-CS" sz="1400" i="1" dirty="0"/>
              <a:t>Катихизис</a:t>
            </a:r>
            <a:r>
              <a:rPr lang="sr-Cyrl-CS" sz="1400" dirty="0" smtClean="0"/>
              <a:t>.</a:t>
            </a:r>
          </a:p>
          <a:p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8936" y="207457"/>
            <a:ext cx="7051212" cy="500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731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4357"/>
          </a:xfrm>
        </p:spPr>
        <p:txBody>
          <a:bodyPr>
            <a:normAutofit/>
          </a:bodyPr>
          <a:lstStyle/>
          <a:p>
            <a:pPr algn="ctr"/>
            <a:r>
              <a:rPr lang="sr-Cyrl-RS" sz="2800" dirty="0" smtClean="0"/>
              <a:t>ПАВЛЕ </a:t>
            </a:r>
            <a:r>
              <a:rPr lang="sr-Cyrl-RS" sz="2800" dirty="0"/>
              <a:t>СОЛАРИЋ (1779</a:t>
            </a:r>
            <a:r>
              <a:rPr lang="sr-Cyrl-CS" sz="2800" dirty="0"/>
              <a:t>−</a:t>
            </a:r>
            <a:r>
              <a:rPr lang="sr-Cyrl-RS" sz="2800" dirty="0"/>
              <a:t>1821)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00416"/>
            <a:ext cx="8736120" cy="4419505"/>
          </a:xfrm>
        </p:spPr>
        <p:txBody>
          <a:bodyPr>
            <a:normAutofit/>
          </a:bodyPr>
          <a:lstStyle/>
          <a:p>
            <a:r>
              <a:rPr lang="sr-Cyrl-RS" sz="1600" dirty="0"/>
              <a:t>Лингвиста, археолог, географ, просветитељ и песник</a:t>
            </a:r>
            <a:r>
              <a:rPr lang="sr-Cyrl-RS" sz="1600" dirty="0" smtClean="0"/>
              <a:t>.</a:t>
            </a:r>
          </a:p>
          <a:p>
            <a:pPr marL="0" indent="0">
              <a:buNone/>
            </a:pPr>
            <a:endParaRPr lang="sr-Cyrl-RS" sz="1600" dirty="0"/>
          </a:p>
          <a:p>
            <a:r>
              <a:rPr lang="sr-Cyrl-RS" sz="1600" i="1" dirty="0"/>
              <a:t>Поминак </a:t>
            </a:r>
            <a:r>
              <a:rPr lang="sr-Cyrl-RS" sz="1600" i="1" dirty="0" smtClean="0"/>
              <a:t>књижески</a:t>
            </a:r>
            <a:r>
              <a:rPr lang="sr-Cyrl-RS" sz="1600" dirty="0"/>
              <a:t>, Венеција, 1810, прва српска самостална библиографија као монографска публикација. </a:t>
            </a:r>
            <a:endParaRPr lang="sr-Cyrl-RS" sz="1600" dirty="0" smtClean="0"/>
          </a:p>
          <a:p>
            <a:pPr marL="0" indent="0">
              <a:buNone/>
            </a:pPr>
            <a:endParaRPr lang="sr-Cyrl-RS" sz="1600" dirty="0"/>
          </a:p>
          <a:p>
            <a:r>
              <a:rPr lang="sr-Cyrl-RS" sz="1600" dirty="0"/>
              <a:t>Она је и прва </a:t>
            </a:r>
            <a:r>
              <a:rPr lang="sr-Cyrl-RS" sz="1600" dirty="0">
                <a:solidFill>
                  <a:schemeClr val="accent5">
                    <a:lumMod val="75000"/>
                  </a:schemeClr>
                </a:solidFill>
              </a:rPr>
              <a:t>српска ретроспективна библиографија</a:t>
            </a:r>
            <a:r>
              <a:rPr lang="sr-Cyrl-RS" sz="1600" dirty="0" smtClean="0"/>
              <a:t>.</a:t>
            </a:r>
          </a:p>
          <a:p>
            <a:pPr marL="0" indent="0">
              <a:buNone/>
            </a:pPr>
            <a:endParaRPr lang="sr-Cyrl-RS" sz="1600" dirty="0"/>
          </a:p>
          <a:p>
            <a:r>
              <a:rPr lang="sr-Cyrl-RS" sz="1600" dirty="0"/>
              <a:t>Азбучни попис (према наслову дела) српских књига које су објавили венецијански штампари Димитрије и </a:t>
            </a:r>
            <a:r>
              <a:rPr lang="sr-Cyrl-RS" sz="1600" dirty="0" smtClean="0"/>
              <a:t>Пано </a:t>
            </a:r>
            <a:r>
              <a:rPr lang="sr-Cyrl-RS" sz="1600" dirty="0"/>
              <a:t>Теодосије. </a:t>
            </a:r>
            <a:endParaRPr lang="sr-Cyrl-RS" sz="1600" dirty="0" smtClean="0"/>
          </a:p>
          <a:p>
            <a:pPr marL="0" indent="0">
              <a:buNone/>
            </a:pPr>
            <a:endParaRPr lang="en-US" sz="1600" dirty="0"/>
          </a:p>
          <a:p>
            <a:r>
              <a:rPr lang="sr-Cyrl-RS" sz="1600" dirty="0"/>
              <a:t>У првом делу књиге аутор представља историјат српског штампарства у Венецији. 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454" y="413951"/>
            <a:ext cx="2286000" cy="329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1920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7265"/>
          </a:xfrm>
        </p:spPr>
        <p:txBody>
          <a:bodyPr>
            <a:normAutofit/>
          </a:bodyPr>
          <a:lstStyle/>
          <a:p>
            <a:pPr algn="ctr"/>
            <a:r>
              <a:rPr lang="sr-Cyrl-CS" sz="3200" dirty="0" smtClean="0"/>
              <a:t>ЛУКИЈАН </a:t>
            </a:r>
            <a:r>
              <a:rPr lang="sr-Cyrl-CS" sz="3200" dirty="0"/>
              <a:t>МУШИЦКИ (1777−1837)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937" y="1798331"/>
            <a:ext cx="7925536" cy="429822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E</a:t>
            </a:r>
            <a:r>
              <a:rPr lang="sr-Cyrl-RS" sz="1600" dirty="0" smtClean="0"/>
              <a:t>пископ </a:t>
            </a:r>
            <a:r>
              <a:rPr lang="sr-Cyrl-RS" sz="1600" dirty="0"/>
              <a:t>горњокарловачки, </a:t>
            </a:r>
            <a:r>
              <a:rPr lang="sr-Cyrl-RS" sz="1600" dirty="0" smtClean="0"/>
              <a:t>наставник богословије, </a:t>
            </a:r>
            <a:r>
              <a:rPr lang="sr-Cyrl-RS" sz="1600" dirty="0"/>
              <a:t>књижевник </a:t>
            </a:r>
            <a:r>
              <a:rPr lang="sr-Cyrl-RS" sz="1600" dirty="0" smtClean="0"/>
              <a:t>и књижничар </a:t>
            </a:r>
            <a:r>
              <a:rPr lang="sr-Cyrl-RS" sz="1600" dirty="0"/>
              <a:t>Митрополијске </a:t>
            </a:r>
            <a:r>
              <a:rPr lang="sr-Cyrl-RS" sz="1600" dirty="0" smtClean="0"/>
              <a:t>библиотеке у Сремским Карловцима.</a:t>
            </a:r>
            <a:endParaRPr lang="sr-Cyrl-CS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sr-Cyrl-CS" sz="1600" dirty="0"/>
              <a:t>Зачетник </a:t>
            </a:r>
            <a:r>
              <a:rPr lang="sr-Cyrl-CS" sz="1600" dirty="0">
                <a:solidFill>
                  <a:schemeClr val="accent5">
                    <a:lumMod val="75000"/>
                  </a:schemeClr>
                </a:solidFill>
              </a:rPr>
              <a:t>српске ретроспективне библиографије</a:t>
            </a:r>
            <a:r>
              <a:rPr lang="sr-Cyrl-CS" sz="16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CS" sz="1600" dirty="0" smtClean="0"/>
              <a:t>Његова библиографија</a:t>
            </a:r>
            <a:r>
              <a:rPr lang="sr-Cyrl-CS" sz="1600" i="1" dirty="0" smtClean="0"/>
              <a:t> Сербскаја </a:t>
            </a:r>
            <a:r>
              <a:rPr lang="sr-Cyrl-CS" sz="1600" i="1" dirty="0"/>
              <a:t>словесност </a:t>
            </a:r>
            <a:r>
              <a:rPr lang="sr-Cyrl-CS" sz="1600" dirty="0"/>
              <a:t>остављена у рукопису </a:t>
            </a:r>
            <a:r>
              <a:rPr lang="sr-Cyrl-CS" sz="1600" dirty="0" smtClean="0"/>
              <a:t>рађена је од 1809 до 1819 године. Први пут штампана 2021 године у издању Библиотеке Матице српске и САНУ.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CS" sz="1600" dirty="0" smtClean="0"/>
              <a:t>Библиографију </a:t>
            </a:r>
            <a:r>
              <a:rPr lang="sr-Cyrl-CS" sz="1600" dirty="0"/>
              <a:t>чине четири свеске, а </a:t>
            </a:r>
            <a:r>
              <a:rPr lang="sr-Cyrl-CS" sz="1600" dirty="0" smtClean="0"/>
              <a:t>целокупна библиографска </a:t>
            </a:r>
            <a:r>
              <a:rPr lang="sr-Cyrl-CS" sz="1600" dirty="0"/>
              <a:t>грађа је сређена </a:t>
            </a:r>
            <a:r>
              <a:rPr lang="sr-Cyrl-CS" sz="1600" dirty="0" smtClean="0"/>
              <a:t>на три различита начина: стручно</a:t>
            </a:r>
            <a:r>
              <a:rPr lang="sr-Cyrl-CS" sz="1600" dirty="0"/>
              <a:t>, азбучно и </a:t>
            </a:r>
            <a:r>
              <a:rPr lang="sr-Cyrl-CS" sz="1600" dirty="0" smtClean="0"/>
              <a:t>хронолошки од 1493</a:t>
            </a:r>
            <a:r>
              <a:rPr lang="sr-Cyrl-CS" sz="1600" dirty="0"/>
              <a:t> </a:t>
            </a:r>
            <a:r>
              <a:rPr lang="sr-Cyrl-CS" sz="1600" dirty="0" smtClean="0"/>
              <a:t>до 1818 </a:t>
            </a:r>
            <a:r>
              <a:rPr lang="sr-Cyrl-CS" sz="1600" dirty="0"/>
              <a:t>(од </a:t>
            </a:r>
            <a:r>
              <a:rPr lang="sr-Cyrl-CS" sz="1600" i="1" dirty="0"/>
              <a:t>Октоиха</a:t>
            </a:r>
            <a:r>
              <a:rPr lang="sr-Cyrl-CS" sz="1600" dirty="0"/>
              <a:t> до Доситејевог </a:t>
            </a:r>
            <a:r>
              <a:rPr lang="sr-Cyrl-CS" sz="1600" i="1" dirty="0"/>
              <a:t>Мезимца</a:t>
            </a:r>
            <a:r>
              <a:rPr lang="sr-Cyrl-CS" sz="1600" dirty="0"/>
              <a:t>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CS" sz="1600" dirty="0"/>
              <a:t>Библиографија има 379 пописаних књига, од којих је 355 штампано ћирилицом, а преостале 24 књиге српских аутора пописане су на латинском, немачком, мађарском и руском језику.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CS" sz="1600" dirty="0"/>
              <a:t>Највећи допринос библиографије је у стручном распореду грађе.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96" t="4852" b="4789"/>
          <a:stretch/>
        </p:blipFill>
        <p:spPr>
          <a:xfrm rot="16200000">
            <a:off x="7647070" y="1272641"/>
            <a:ext cx="5121821" cy="31976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194044">
            <a:off x="6755026" y="6088323"/>
            <a:ext cx="317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књигопознаније</a:t>
            </a:r>
            <a:endParaRPr lang="en-US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 rot="20772090">
            <a:off x="9209383" y="6369525"/>
            <a:ext cx="145584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2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књигоспис</a:t>
            </a:r>
            <a:endParaRPr lang="en-US" sz="2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029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7881"/>
          </a:xfrm>
        </p:spPr>
        <p:txBody>
          <a:bodyPr>
            <a:normAutofit/>
          </a:bodyPr>
          <a:lstStyle/>
          <a:p>
            <a:pPr algn="ctr"/>
            <a:r>
              <a:rPr lang="sr-Cyrl-CS" sz="2800" dirty="0" smtClean="0"/>
              <a:t>АНТОНИЈЕ </a:t>
            </a:r>
            <a:r>
              <a:rPr lang="sr-Cyrl-CS" sz="2800" dirty="0"/>
              <a:t>АРНОВЉЕВ АРНОТ (1808−1841)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211" y="1639331"/>
            <a:ext cx="8302710" cy="49179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r-Cyrl-RS" sz="1600" dirty="0"/>
              <a:t>Адвокат, професор физике крагујевачког Лицеума, публициста и </a:t>
            </a:r>
            <a:r>
              <a:rPr lang="sr-Cyrl-RS" sz="1600" dirty="0" smtClean="0"/>
              <a:t>покретач часописа </a:t>
            </a:r>
            <a:r>
              <a:rPr lang="sr-Cyrl-RS" sz="1600" i="1" dirty="0" smtClean="0"/>
              <a:t>Магазин за художество, књижество и моду</a:t>
            </a:r>
            <a:r>
              <a:rPr lang="sr-Cyrl-RS" sz="1600" dirty="0" smtClean="0"/>
              <a:t>.</a:t>
            </a:r>
            <a:endParaRPr lang="sr-Cyrl-RS" sz="16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r-Cyrl-RS" sz="1600" dirty="0" smtClean="0">
                <a:solidFill>
                  <a:schemeClr val="accent5">
                    <a:lumMod val="75000"/>
                  </a:schemeClr>
                </a:solidFill>
              </a:rPr>
              <a:t>Ретроспективна библиографија </a:t>
            </a:r>
            <a:r>
              <a:rPr lang="sr-Cyrl-CS" sz="1600" i="1" dirty="0" smtClean="0"/>
              <a:t>Србско списатељство </a:t>
            </a:r>
            <a:r>
              <a:rPr lang="sr-Cyrl-CS" sz="1600" dirty="0" smtClean="0"/>
              <a:t>објављивана је у изводима у </a:t>
            </a:r>
            <a:r>
              <a:rPr lang="sr-Cyrl-CS" sz="1600" i="1" dirty="0" smtClean="0"/>
              <a:t>Магазину</a:t>
            </a:r>
            <a:r>
              <a:rPr lang="sr-Cyrl-CS" sz="1600" dirty="0" smtClean="0"/>
              <a:t> током 1838 и 1839 године.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r-Cyrl-CS" sz="1600" dirty="0" smtClean="0"/>
              <a:t>Целокупна </a:t>
            </a:r>
            <a:r>
              <a:rPr lang="sr-Cyrl-CS" sz="1600" dirty="0"/>
              <a:t>библиографија је </a:t>
            </a:r>
            <a:r>
              <a:rPr lang="sr-Cyrl-CS" sz="1600" dirty="0" smtClean="0"/>
              <a:t>остала у рукопису под називом </a:t>
            </a:r>
            <a:r>
              <a:rPr lang="sr-Cyrl-CS" sz="1600" i="1" dirty="0" smtClean="0"/>
              <a:t>Србска библиотека</a:t>
            </a:r>
            <a:r>
              <a:rPr lang="sr-Cyrl-CS" sz="1600" dirty="0"/>
              <a:t>,</a:t>
            </a:r>
            <a:r>
              <a:rPr lang="sr-Cyrl-CS" sz="1600" dirty="0" smtClean="0"/>
              <a:t> који није сачуван.</a:t>
            </a:r>
            <a:endParaRPr lang="sr-Cyrl-CS" sz="16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r-Cyrl-CS" sz="1600" dirty="0"/>
              <a:t>Б</a:t>
            </a:r>
            <a:r>
              <a:rPr lang="sr-Cyrl-CS" sz="1600" dirty="0" smtClean="0"/>
              <a:t>иблиографија </a:t>
            </a:r>
            <a:r>
              <a:rPr lang="sr-Cyrl-CS" sz="1600" dirty="0"/>
              <a:t>садржи имена свих српских писаца, </a:t>
            </a:r>
            <a:r>
              <a:rPr lang="sr-Cyrl-CS" sz="1600" dirty="0" smtClean="0"/>
              <a:t>поређана по </a:t>
            </a:r>
            <a:r>
              <a:rPr lang="sr-Cyrl-CS" sz="1600" dirty="0"/>
              <a:t>азбучном </a:t>
            </a:r>
            <a:r>
              <a:rPr lang="sr-Cyrl-CS" sz="1600" dirty="0" smtClean="0"/>
              <a:t>принципу, тако да више </a:t>
            </a:r>
            <a:r>
              <a:rPr lang="sr-Cyrl-CS" sz="1600" dirty="0"/>
              <a:t>личи </a:t>
            </a:r>
            <a:r>
              <a:rPr lang="sr-Cyrl-CS" sz="1600" dirty="0" smtClean="0"/>
              <a:t>на биографски лексикон.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r-Cyrl-CS" sz="1600" dirty="0" smtClean="0"/>
              <a:t>Забележио је преко 200 аутора оригиналне и преводне књижевности и описао укупно 537 српских књига.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r-Cyrl-CS" sz="1600" dirty="0" smtClean="0"/>
              <a:t>Најпотпунија српска ретроспективна библиографија пре Стојана Новаковића.</a:t>
            </a:r>
          </a:p>
          <a:p>
            <a:pPr>
              <a:buFont typeface="Wingdings" panose="05000000000000000000" pitchFamily="2" charset="2"/>
              <a:buChar char="§"/>
            </a:pPr>
            <a:endParaRPr lang="sr-Cyrl-C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921" y="1905001"/>
            <a:ext cx="36957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4075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1405"/>
          </a:xfrm>
        </p:spPr>
        <p:txBody>
          <a:bodyPr>
            <a:normAutofit/>
          </a:bodyPr>
          <a:lstStyle/>
          <a:p>
            <a:pPr algn="ctr"/>
            <a:r>
              <a:rPr lang="sr-Cyrl-CS" sz="2800" dirty="0" smtClean="0"/>
              <a:t>ЂУРО </a:t>
            </a:r>
            <a:r>
              <a:rPr lang="sr-Cyrl-CS" sz="2800" dirty="0"/>
              <a:t>ДАНИЧИЋ (1825−1882)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39" y="1458098"/>
            <a:ext cx="7988872" cy="4909752"/>
          </a:xfrm>
        </p:spPr>
        <p:txBody>
          <a:bodyPr>
            <a:normAutofit fontScale="92500"/>
          </a:bodyPr>
          <a:lstStyle/>
          <a:p>
            <a:r>
              <a:rPr lang="sr-Cyrl-CS" dirty="0">
                <a:latin typeface="+mj-lt"/>
              </a:rPr>
              <a:t>Зачетник библиографског рада у Народној библиотеци Србије, филолог, лексикограф, библиотекар, професор Велике школе.</a:t>
            </a:r>
          </a:p>
          <a:p>
            <a:r>
              <a:rPr lang="sr-Cyrl-CS" dirty="0">
                <a:latin typeface="+mj-lt"/>
              </a:rPr>
              <a:t>У</a:t>
            </a:r>
            <a:r>
              <a:rPr lang="sr-Cyrl-CS" dirty="0" smtClean="0">
                <a:latin typeface="+mj-lt"/>
              </a:rPr>
              <a:t> </a:t>
            </a:r>
            <a:r>
              <a:rPr lang="sr-Cyrl-CS" i="1" dirty="0">
                <a:latin typeface="+mj-lt"/>
              </a:rPr>
              <a:t>Гласнику Друштва српске </a:t>
            </a:r>
            <a:r>
              <a:rPr lang="sr-Cyrl-CS" i="1" dirty="0" smtClean="0">
                <a:latin typeface="+mj-lt"/>
              </a:rPr>
              <a:t>словесности</a:t>
            </a:r>
            <a:r>
              <a:rPr lang="en-US" i="1" dirty="0" smtClean="0">
                <a:latin typeface="+mj-lt"/>
              </a:rPr>
              <a:t> </a:t>
            </a:r>
            <a:r>
              <a:rPr lang="sr-Cyrl-CS" dirty="0"/>
              <a:t>објављивао </a:t>
            </a:r>
            <a:r>
              <a:rPr lang="sr-Cyrl-CS" dirty="0" smtClean="0"/>
              <a:t>годишње </a:t>
            </a:r>
            <a:r>
              <a:rPr lang="sr-Cyrl-CS" dirty="0"/>
              <a:t>библиографије </a:t>
            </a:r>
            <a:r>
              <a:rPr lang="sr-Cyrl-CS" dirty="0" smtClean="0"/>
              <a:t>за </a:t>
            </a:r>
            <a:r>
              <a:rPr lang="sr-Cyrl-CS" dirty="0"/>
              <a:t>185</a:t>
            </a:r>
            <a:r>
              <a:rPr lang="en-US" dirty="0"/>
              <a:t>7</a:t>
            </a:r>
            <a:r>
              <a:rPr lang="sr-Cyrl-CS" dirty="0"/>
              <a:t>, 185</a:t>
            </a:r>
            <a:r>
              <a:rPr lang="en-US" dirty="0"/>
              <a:t>8</a:t>
            </a:r>
            <a:r>
              <a:rPr lang="sr-Cyrl-CS" dirty="0"/>
              <a:t>. и 185</a:t>
            </a:r>
            <a:r>
              <a:rPr lang="en-US" dirty="0"/>
              <a:t>9</a:t>
            </a:r>
            <a:r>
              <a:rPr lang="sr-Cyrl-CS" dirty="0"/>
              <a:t>. годину</a:t>
            </a:r>
            <a:r>
              <a:rPr lang="sr-Cyrl-CS" dirty="0" smtClean="0"/>
              <a:t>.</a:t>
            </a:r>
            <a:r>
              <a:rPr lang="sr-Cyrl-CS" dirty="0" smtClean="0">
                <a:latin typeface="+mj-lt"/>
              </a:rPr>
              <a:t> </a:t>
            </a:r>
          </a:p>
          <a:p>
            <a:r>
              <a:rPr lang="sr-Cyrl-CS" dirty="0" smtClean="0">
                <a:latin typeface="+mj-lt"/>
              </a:rPr>
              <a:t>Од оснивања </a:t>
            </a:r>
            <a:r>
              <a:rPr lang="sr-Cyrl-CS" i="1" dirty="0" smtClean="0">
                <a:latin typeface="+mj-lt"/>
              </a:rPr>
              <a:t>Гласника</a:t>
            </a:r>
            <a:r>
              <a:rPr lang="sr-Cyrl-CS" dirty="0" smtClean="0">
                <a:latin typeface="+mj-lt"/>
              </a:rPr>
              <a:t> 1847. идеја је била да се израђује годишња библиографија, али Даничић је увео радикалне новине у изради. Његове годишње библиографије се разликују од претходних по методу израде, потпуности описа, замени територијалног принципа националним, затим по опису и хрватских књига.</a:t>
            </a:r>
          </a:p>
          <a:p>
            <a:r>
              <a:rPr lang="ru-RU" dirty="0">
                <a:latin typeface="+mj-lt"/>
              </a:rPr>
              <a:t>У питању је </a:t>
            </a:r>
            <a:r>
              <a:rPr lang="ru-RU" dirty="0" smtClean="0">
                <a:latin typeface="+mj-lt"/>
              </a:rPr>
              <a:t>кумулативна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текућа национална библиографија</a:t>
            </a:r>
            <a:r>
              <a:rPr lang="ru-RU" dirty="0">
                <a:latin typeface="+mj-lt"/>
              </a:rPr>
              <a:t>. </a:t>
            </a:r>
          </a:p>
          <a:p>
            <a:r>
              <a:rPr lang="ru-RU" dirty="0">
                <a:latin typeface="+mj-lt"/>
              </a:rPr>
              <a:t>Библиографска грађа </a:t>
            </a:r>
            <a:r>
              <a:rPr lang="ru-RU" dirty="0" smtClean="0">
                <a:latin typeface="+mj-lt"/>
              </a:rPr>
              <a:t>је распоређена азбучно, </a:t>
            </a:r>
            <a:r>
              <a:rPr lang="sr-Cyrl-CS" dirty="0" smtClean="0">
                <a:latin typeface="+mj-lt"/>
              </a:rPr>
              <a:t>подељена </a:t>
            </a:r>
            <a:r>
              <a:rPr lang="sr-Cyrl-CS" dirty="0">
                <a:latin typeface="+mj-lt"/>
              </a:rPr>
              <a:t>на два дела: </a:t>
            </a:r>
            <a:r>
              <a:rPr lang="sr-Cyrl-CS" dirty="0" smtClean="0">
                <a:latin typeface="+mj-lt"/>
              </a:rPr>
              <a:t> </a:t>
            </a:r>
            <a:r>
              <a:rPr lang="sr-Cyrl-CS" i="1" dirty="0">
                <a:latin typeface="+mj-lt"/>
              </a:rPr>
              <a:t>Србске </a:t>
            </a:r>
            <a:r>
              <a:rPr lang="sr-Cyrl-CS" i="1" dirty="0" smtClean="0">
                <a:latin typeface="+mj-lt"/>
              </a:rPr>
              <a:t>књиге</a:t>
            </a:r>
            <a:r>
              <a:rPr lang="sr-Cyrl-CS" i="1" dirty="0">
                <a:latin typeface="+mj-lt"/>
              </a:rPr>
              <a:t> </a:t>
            </a:r>
            <a:r>
              <a:rPr lang="sr-Cyrl-CS" dirty="0" smtClean="0">
                <a:latin typeface="+mj-lt"/>
              </a:rPr>
              <a:t>и </a:t>
            </a:r>
            <a:r>
              <a:rPr lang="sr-Cyrl-CS" i="1" dirty="0">
                <a:latin typeface="+mj-lt"/>
              </a:rPr>
              <a:t>Нове књиге на другим језицима које се тичу Срба</a:t>
            </a:r>
            <a:r>
              <a:rPr lang="sr-Cyrl-CS" dirty="0">
                <a:latin typeface="+mj-lt"/>
              </a:rPr>
              <a:t>.</a:t>
            </a:r>
          </a:p>
          <a:p>
            <a:r>
              <a:rPr lang="sr-Cyrl-CS" dirty="0" smtClean="0"/>
              <a:t>За </a:t>
            </a:r>
            <a:r>
              <a:rPr lang="sr-Cyrl-CS" dirty="0"/>
              <a:t>његов библиографски опис карактеристично је формирање одредница, </a:t>
            </a:r>
            <a:r>
              <a:rPr lang="sr-Cyrl-CS" dirty="0" smtClean="0"/>
              <a:t>под утицајем </a:t>
            </a:r>
            <a:r>
              <a:rPr lang="sr-Cyrl-CS" dirty="0"/>
              <a:t>немачких </a:t>
            </a:r>
            <a:r>
              <a:rPr lang="sr-Cyrl-CS" dirty="0" smtClean="0"/>
              <a:t>библиографа. Све одреднице наводио је ћирилицом, док је библиографски опис пратио писмо публикације.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172" y="350341"/>
            <a:ext cx="2969754" cy="468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160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731" y="304800"/>
            <a:ext cx="8596668" cy="832022"/>
          </a:xfrm>
        </p:spPr>
        <p:txBody>
          <a:bodyPr>
            <a:normAutofit/>
          </a:bodyPr>
          <a:lstStyle/>
          <a:p>
            <a:pPr algn="ctr"/>
            <a:r>
              <a:rPr lang="sr-Cyrl-CS" sz="2800" dirty="0" smtClean="0"/>
              <a:t>СТОЈАН </a:t>
            </a:r>
            <a:r>
              <a:rPr lang="sr-Cyrl-CS" sz="2800" dirty="0"/>
              <a:t>НОВАКОВИЋ (1842−1915)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204" y="1254426"/>
            <a:ext cx="7815876" cy="5377034"/>
          </a:xfrm>
        </p:spPr>
        <p:txBody>
          <a:bodyPr>
            <a:noAutofit/>
          </a:bodyPr>
          <a:lstStyle/>
          <a:p>
            <a:r>
              <a:rPr lang="sr-Cyrl-CS" sz="1600" dirty="0">
                <a:latin typeface="+mj-lt"/>
              </a:rPr>
              <a:t>Историчар, филолог, историчар књижевности, д</a:t>
            </a:r>
            <a:r>
              <a:rPr lang="sr-Cyrl-RS" sz="1600" dirty="0">
                <a:latin typeface="+mj-lt"/>
              </a:rPr>
              <a:t>и</a:t>
            </a:r>
            <a:r>
              <a:rPr lang="sr-Cyrl-CS" sz="1600" dirty="0">
                <a:latin typeface="+mj-lt"/>
              </a:rPr>
              <a:t>пломата, политичар, библиотекар и библиограф.</a:t>
            </a:r>
          </a:p>
          <a:p>
            <a:r>
              <a:rPr lang="sr-Cyrl-CS" sz="1600" dirty="0">
                <a:latin typeface="+mj-lt"/>
              </a:rPr>
              <a:t>Утврдио теоријске оквире и </a:t>
            </a:r>
            <a:r>
              <a:rPr lang="sr-Cyrl-CS" sz="1600" dirty="0" smtClean="0">
                <a:latin typeface="+mj-lt"/>
              </a:rPr>
              <a:t>значај </a:t>
            </a:r>
            <a:r>
              <a:rPr lang="sr-Cyrl-CS" sz="1600" dirty="0">
                <a:latin typeface="+mj-lt"/>
              </a:rPr>
              <a:t>српске библиографије</a:t>
            </a:r>
            <a:r>
              <a:rPr lang="sr-Cyrl-CS" sz="1600" dirty="0" smtClean="0">
                <a:latin typeface="+mj-lt"/>
              </a:rPr>
              <a:t>.</a:t>
            </a:r>
          </a:p>
          <a:p>
            <a:r>
              <a:rPr lang="sr-Cyrl-CS" sz="1600" dirty="0" smtClean="0">
                <a:latin typeface="+mj-lt"/>
              </a:rPr>
              <a:t>Написао је прво </a:t>
            </a:r>
            <a:r>
              <a:rPr lang="sr-Cyrl-CS" sz="1600" i="1" dirty="0" smtClean="0">
                <a:latin typeface="+mj-lt"/>
              </a:rPr>
              <a:t>Историју српске књижевности </a:t>
            </a:r>
            <a:r>
              <a:rPr lang="sr-Cyrl-CS" sz="1600" dirty="0" smtClean="0">
                <a:latin typeface="+mj-lt"/>
              </a:rPr>
              <a:t>1867. где истиче нераскидиву везу између писања историје националне књижевности и израде националне библиографије.</a:t>
            </a:r>
            <a:endParaRPr lang="sr-Cyrl-CS" sz="1600" dirty="0">
              <a:latin typeface="+mj-lt"/>
            </a:endParaRPr>
          </a:p>
          <a:p>
            <a:r>
              <a:rPr lang="sr-Cyrl-CS" sz="1600" i="1" dirty="0">
                <a:latin typeface="+mj-lt"/>
              </a:rPr>
              <a:t>Српска библијографија за новију књижевност 1741−1867 </a:t>
            </a:r>
            <a:r>
              <a:rPr lang="sr-Cyrl-CS" sz="1600" dirty="0">
                <a:latin typeface="+mj-lt"/>
              </a:rPr>
              <a:t>из 1869. </a:t>
            </a:r>
            <a:r>
              <a:rPr lang="sr-Cyrl-CS" sz="1600" dirty="0" smtClean="0">
                <a:latin typeface="+mj-lt"/>
              </a:rPr>
              <a:t>је прва </a:t>
            </a:r>
            <a:r>
              <a:rPr lang="sr-Cyrl-CS" sz="1600" dirty="0">
                <a:latin typeface="+mj-lt"/>
              </a:rPr>
              <a:t>модерна </a:t>
            </a:r>
            <a:r>
              <a:rPr lang="sr-Cyrl-CS" sz="16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српска ретроспективна </a:t>
            </a:r>
            <a:r>
              <a:rPr lang="sr-Cyrl-CS" sz="16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библиографија</a:t>
            </a:r>
            <a:r>
              <a:rPr lang="sr-Cyrl-CS" sz="1600" dirty="0" smtClean="0">
                <a:latin typeface="+mj-lt"/>
              </a:rPr>
              <a:t>. </a:t>
            </a:r>
          </a:p>
          <a:p>
            <a:r>
              <a:rPr lang="sr-Cyrl-CS" sz="1600" dirty="0" smtClean="0">
                <a:latin typeface="+mj-lt"/>
              </a:rPr>
              <a:t>Узори су му били Шафарикова Историја српске књижевности (1865), одакле је црпео библиографску грађу, а из Даничићеве библиографије је преузео и грађу и начин библиографске обраде књига.</a:t>
            </a:r>
            <a:endParaRPr lang="sr-Cyrl-CS" sz="1600" dirty="0">
              <a:latin typeface="+mj-lt"/>
            </a:endParaRPr>
          </a:p>
          <a:p>
            <a:r>
              <a:rPr lang="sr-Cyrl-RS" sz="1600" dirty="0" smtClean="0">
                <a:latin typeface="+mj-lt"/>
              </a:rPr>
              <a:t>Грађа је класификована у четири главне групе, поређане </a:t>
            </a:r>
            <a:r>
              <a:rPr lang="sr-Cyrl-CS" sz="1600" dirty="0" smtClean="0">
                <a:latin typeface="+mj-lt"/>
              </a:rPr>
              <a:t>хронолошки, </a:t>
            </a:r>
            <a:r>
              <a:rPr lang="sr-Cyrl-CS" sz="1600" dirty="0">
                <a:latin typeface="+mj-lt"/>
              </a:rPr>
              <a:t>а пописана су само дела писана ћирилицом. </a:t>
            </a:r>
          </a:p>
          <a:p>
            <a:r>
              <a:rPr lang="sr-Cyrl-CS" sz="1600" i="1" dirty="0" smtClean="0">
                <a:latin typeface="+mj-lt"/>
              </a:rPr>
              <a:t>Предговор</a:t>
            </a:r>
            <a:r>
              <a:rPr lang="sr-Cyrl-CS" sz="1600" dirty="0" smtClean="0">
                <a:latin typeface="+mj-lt"/>
              </a:rPr>
              <a:t> Српске библиографије је прва и права енциклопедија библиографског знања. У њему је опширно и темељено дато теоријско образложење наше библиографске праксе. </a:t>
            </a:r>
            <a:endParaRPr lang="sr-Cyrl-CS" sz="16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6293" y="375754"/>
            <a:ext cx="2095500" cy="2638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6605" y="3547977"/>
            <a:ext cx="2454876" cy="323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7600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459" y="609600"/>
            <a:ext cx="8628543" cy="700216"/>
          </a:xfrm>
        </p:spPr>
        <p:txBody>
          <a:bodyPr>
            <a:normAutofit/>
          </a:bodyPr>
          <a:lstStyle/>
          <a:p>
            <a:pPr algn="ctr"/>
            <a:r>
              <a:rPr lang="sr-Cyrl-CS" sz="2800" dirty="0" smtClean="0"/>
              <a:t>ПАВЛЕ </a:t>
            </a:r>
            <a:r>
              <a:rPr lang="sr-Cyrl-CS" sz="2800" dirty="0"/>
              <a:t>ПОПОВИЋ (1868−1939)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954" y="1532238"/>
            <a:ext cx="8269820" cy="4860325"/>
          </a:xfrm>
        </p:spPr>
        <p:txBody>
          <a:bodyPr>
            <a:noAutofit/>
          </a:bodyPr>
          <a:lstStyle/>
          <a:p>
            <a:r>
              <a:rPr lang="sr-Cyrl-RS" sz="1600" dirty="0"/>
              <a:t>Историчар књижевности, професор и ректор београдског универзитета, академик.</a:t>
            </a:r>
          </a:p>
          <a:p>
            <a:r>
              <a:rPr lang="sr-Cyrl-CS" sz="1600" dirty="0"/>
              <a:t>Као управник Српског семинара Филозофског факултета у Београду у сарадњи с колегама и студентима радио на изради </a:t>
            </a:r>
            <a:r>
              <a:rPr lang="sr-Cyrl-CS" sz="1600" dirty="0">
                <a:solidFill>
                  <a:schemeClr val="accent5">
                    <a:lumMod val="75000"/>
                  </a:schemeClr>
                </a:solidFill>
              </a:rPr>
              <a:t>српске </a:t>
            </a:r>
            <a:r>
              <a:rPr lang="sr-Cyrl-CS" sz="1600" dirty="0" smtClean="0">
                <a:solidFill>
                  <a:schemeClr val="accent5">
                    <a:lumMod val="75000"/>
                  </a:schemeClr>
                </a:solidFill>
              </a:rPr>
              <a:t>ретроспективне библиографије </a:t>
            </a:r>
            <a:r>
              <a:rPr lang="sr-Cyrl-CS" sz="1600" dirty="0"/>
              <a:t>од 1868. до 1905. године, као својеврсни наставак Новаковићеве библиографије коју је требало да публикује Српска краљевска академија. </a:t>
            </a:r>
          </a:p>
          <a:p>
            <a:r>
              <a:rPr lang="sr-Cyrl-CS" sz="1600" dirty="0"/>
              <a:t>Прикупљено и обрађено десетине хиљада јединица и скоро припремљен рукопис од три свеске које су због ратних прилика остале необјављене.</a:t>
            </a:r>
          </a:p>
          <a:p>
            <a:r>
              <a:rPr lang="sr-Cyrl-CS" sz="1600" dirty="0" smtClean="0"/>
              <a:t>Међутим, у </a:t>
            </a:r>
            <a:r>
              <a:rPr lang="sr-Cyrl-CS" sz="1600" dirty="0"/>
              <a:t>бомбардовању </a:t>
            </a:r>
            <a:r>
              <a:rPr lang="sr-Cyrl-CS" sz="1600" dirty="0" smtClean="0"/>
              <a:t>Српског семинара 1914</a:t>
            </a:r>
            <a:r>
              <a:rPr lang="sr-Cyrl-CS" sz="1600" dirty="0"/>
              <a:t>. године </a:t>
            </a:r>
            <a:r>
              <a:rPr lang="sr-Cyrl-RS" sz="1600" dirty="0" smtClean="0"/>
              <a:t>већим делом је </a:t>
            </a:r>
            <a:r>
              <a:rPr lang="sr-Cyrl-CS" sz="1600" dirty="0" smtClean="0"/>
              <a:t>страдала </a:t>
            </a:r>
            <a:r>
              <a:rPr lang="sr-Cyrl-CS" sz="1600" dirty="0"/>
              <a:t>грађа за ову обимну библиографију</a:t>
            </a:r>
            <a:r>
              <a:rPr lang="sr-Cyrl-CS" sz="1600" dirty="0" smtClean="0"/>
              <a:t>. Део библиографских листића је сачуван из ормана који је био затрпан циглама и малтером. Поповић је са студентима данима прикупљао те листиће и покушао да их среди. </a:t>
            </a:r>
            <a:r>
              <a:rPr lang="sr-Cyrl-CS" sz="1600" dirty="0"/>
              <a:t>П</a:t>
            </a:r>
            <a:r>
              <a:rPr lang="sr-Cyrl-CS" sz="1600" dirty="0" smtClean="0"/>
              <a:t>осао ипак никада није довршен.</a:t>
            </a:r>
          </a:p>
          <a:p>
            <a:r>
              <a:rPr lang="sr-Cyrl-CS" sz="1600" dirty="0" smtClean="0"/>
              <a:t>Рад на ретроспективној библиографији Павла Поповића, његових колега и студената, био је заметак оснивања Библиографског института 1920. године на Филозофском факултету у Београду.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487" y="230282"/>
            <a:ext cx="20955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551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266" y="345989"/>
            <a:ext cx="8596668" cy="807308"/>
          </a:xfrm>
        </p:spPr>
        <p:txBody>
          <a:bodyPr>
            <a:normAutofit/>
          </a:bodyPr>
          <a:lstStyle/>
          <a:p>
            <a:pPr algn="ctr"/>
            <a:r>
              <a:rPr lang="sr-Cyrl-CS" sz="2800" dirty="0" smtClean="0"/>
              <a:t>ГЕОРГИЈЕ </a:t>
            </a:r>
            <a:r>
              <a:rPr lang="sr-Cyrl-CS" sz="2800" dirty="0"/>
              <a:t>МИХАИЛОВИЋ (1892−1969)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16908"/>
            <a:ext cx="6234213" cy="5020961"/>
          </a:xfrm>
        </p:spPr>
        <p:txBody>
          <a:bodyPr>
            <a:normAutofit fontScale="92500"/>
          </a:bodyPr>
          <a:lstStyle/>
          <a:p>
            <a:r>
              <a:rPr lang="sr-Cyrl-CS" sz="1600" dirty="0"/>
              <a:t>Лекар и библиограф</a:t>
            </a:r>
            <a:r>
              <a:rPr lang="sr-Cyrl-CS" sz="1600" dirty="0" smtClean="0"/>
              <a:t>.</a:t>
            </a:r>
            <a:endParaRPr lang="en-US" sz="1600" dirty="0" smtClean="0"/>
          </a:p>
          <a:p>
            <a:r>
              <a:rPr lang="sr-Cyrl-CS" sz="1600" dirty="0" smtClean="0"/>
              <a:t>Сачувани подаци које су скупљали Павле Поповић и сарадници укључени су у ретроспективну библиографију коју је после рата образовао Савет за културу, а израђивање поверено Народној библиотеци Србије, за период од 1494 до 1944.</a:t>
            </a:r>
            <a:endParaRPr lang="sr-Cyrl-CS" sz="1600" dirty="0"/>
          </a:p>
          <a:p>
            <a:r>
              <a:rPr lang="sr-Cyrl-CS" sz="1600" dirty="0"/>
              <a:t>Док се истраживала и прикупљала грађа за остале периоде, Михаиловић се ангажовао и сам урадио </a:t>
            </a:r>
            <a:r>
              <a:rPr lang="sr-Cyrl-CS" sz="1600" i="1" dirty="0"/>
              <a:t>Српску библиографију књига 18. века </a:t>
            </a:r>
            <a:r>
              <a:rPr lang="sr-Cyrl-CS" sz="1600" dirty="0"/>
              <a:t>(Народна библиотека Србије, 1964).</a:t>
            </a:r>
          </a:p>
          <a:p>
            <a:r>
              <a:rPr lang="sr-Cyrl-CS" sz="1600" dirty="0"/>
              <a:t>Библиографија обухвата: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CS" dirty="0"/>
              <a:t>све што су Срби у 18. веку </a:t>
            </a:r>
            <a:r>
              <a:rPr lang="sr-Cyrl-CS" dirty="0" smtClean="0"/>
              <a:t>штампали на </a:t>
            </a:r>
            <a:r>
              <a:rPr lang="sr-Cyrl-CS" dirty="0"/>
              <a:t>било ком језику,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CS" dirty="0"/>
              <a:t>издања државних власти за употребу и обавештење Срба штампана црквеном или грађанском ћирилицом (школске књиге, закони, наредбе, прокламације…),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CS" dirty="0"/>
              <a:t>штампарски каталози српских књига,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CS" dirty="0"/>
              <a:t>један превод српског писца на руски језик.</a:t>
            </a:r>
          </a:p>
          <a:p>
            <a:r>
              <a:rPr lang="sr-Cyrl-CS" sz="1600" dirty="0"/>
              <a:t>Као изворе користио библиографије Лукијана Мушицког, Павла Шафарика, Стојана Новаковића, Ђорђа Рајковића и др.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9" t="1703" r="1642"/>
          <a:stretch/>
        </p:blipFill>
        <p:spPr>
          <a:xfrm>
            <a:off x="7824237" y="1330836"/>
            <a:ext cx="3761040" cy="519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993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868" y="189470"/>
            <a:ext cx="8596668" cy="1320800"/>
          </a:xfrm>
        </p:spPr>
        <p:txBody>
          <a:bodyPr/>
          <a:lstStyle/>
          <a:p>
            <a:pPr algn="ctr"/>
            <a:r>
              <a:rPr lang="sr-Cyrl-RS" dirty="0"/>
              <a:t>Литература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1" y="1112109"/>
            <a:ext cx="9878478" cy="5582398"/>
          </a:xfrm>
          <a:ln>
            <a:noFill/>
          </a:ln>
        </p:spPr>
        <p:txBody>
          <a:bodyPr>
            <a:noAutofit/>
          </a:bodyPr>
          <a:lstStyle/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altLang="en-US" sz="1500" dirty="0"/>
              <a:t>Вранеш, Александра. </a:t>
            </a:r>
            <a:r>
              <a:rPr lang="sr-Cyrl-CS" altLang="en-US" sz="1500" i="1" dirty="0"/>
              <a:t>Библиографија</a:t>
            </a:r>
            <a:r>
              <a:rPr lang="sr-Cyrl-CS" altLang="en-US" sz="1500" dirty="0"/>
              <a:t>. Београд : Филолошки факултет, 2013. </a:t>
            </a:r>
          </a:p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altLang="en-US" sz="1500" dirty="0"/>
              <a:t>Вранеш, Александра. </a:t>
            </a:r>
            <a:r>
              <a:rPr lang="sr-Cyrl-CS" altLang="en-US" sz="1500" i="1" dirty="0"/>
              <a:t>Основи библиографије</a:t>
            </a:r>
            <a:r>
              <a:rPr lang="sr-Cyrl-CS" altLang="en-US" sz="1500" dirty="0"/>
              <a:t>. Београд : Народна библиотека Србије, 2001.</a:t>
            </a:r>
          </a:p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altLang="en-US" sz="1500" dirty="0"/>
              <a:t>Вранеш, Александра. </a:t>
            </a:r>
            <a:r>
              <a:rPr lang="sr-Cyrl-CS" altLang="en-US" sz="1500" i="1" dirty="0"/>
              <a:t>Основи теорије и историје библиографије</a:t>
            </a:r>
            <a:r>
              <a:rPr lang="sr-Cyrl-CS" altLang="en-US" sz="1500" dirty="0"/>
              <a:t>. Бањалука : Народна и универзитетска библиотека Републике Српске ; Београд : Филолошки факултет, 2010.</a:t>
            </a:r>
          </a:p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altLang="en-US" sz="1500" dirty="0"/>
              <a:t>Вукићевић, Дејан. </a:t>
            </a:r>
            <a:r>
              <a:rPr lang="sr-Cyrl-CS" altLang="en-US" sz="1500" i="1" dirty="0"/>
              <a:t>Библиографија : приручник за стручни испит</a:t>
            </a:r>
            <a:r>
              <a:rPr lang="sr-Cyrl-CS" altLang="en-US" sz="1500" dirty="0"/>
              <a:t>. Београд : Народна библиотека Србије, 2021.</a:t>
            </a:r>
          </a:p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1500" dirty="0"/>
              <a:t>Logar, Janez. </a:t>
            </a:r>
            <a:r>
              <a:rPr lang="en-US" altLang="en-US" sz="1500" i="1" dirty="0"/>
              <a:t>Uvod u bibliografiju</a:t>
            </a:r>
            <a:r>
              <a:rPr lang="en-US" altLang="en-US" sz="1500" dirty="0"/>
              <a:t>. Sarajevo : Svjetlost, 1973.</a:t>
            </a:r>
          </a:p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altLang="en-US" sz="1500" dirty="0"/>
              <a:t>Максимовић, Војислав. </a:t>
            </a:r>
            <a:r>
              <a:rPr lang="sr-Cyrl-CS" altLang="en-US" sz="1500" i="1" dirty="0"/>
              <a:t>Библиографски и сродни огледи</a:t>
            </a:r>
            <a:r>
              <a:rPr lang="sr-Cyrl-CS" altLang="en-US" sz="1500" dirty="0"/>
              <a:t>. Источно Сарајево : Матична библиотека, 2012.</a:t>
            </a:r>
          </a:p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altLang="en-US" sz="1500" dirty="0"/>
              <a:t>Максимовић, Војислав. </a:t>
            </a:r>
            <a:r>
              <a:rPr lang="sr-Cyrl-CS" altLang="en-US" sz="1500" i="1" dirty="0"/>
              <a:t>Основе библиографије</a:t>
            </a:r>
            <a:r>
              <a:rPr lang="sr-Cyrl-CS" altLang="en-US" sz="1500" dirty="0"/>
              <a:t>. Београд : Народна библиотека Србије, 1987.</a:t>
            </a:r>
          </a:p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altLang="en-US" sz="1500" dirty="0"/>
              <a:t>Максимовић, Војислав. </a:t>
            </a:r>
            <a:r>
              <a:rPr lang="sr-Cyrl-CS" altLang="en-US" sz="1500" i="1" dirty="0"/>
              <a:t>Основе библиографије</a:t>
            </a:r>
            <a:r>
              <a:rPr lang="sr-Cyrl-CS" altLang="en-US" sz="1500" dirty="0"/>
              <a:t>. Источно Сарајево : Филозофски факултет, 2003.</a:t>
            </a:r>
          </a:p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altLang="en-US" sz="1500" dirty="0"/>
              <a:t>Панковић, Душан. </a:t>
            </a:r>
            <a:r>
              <a:rPr lang="sr-Cyrl-CS" altLang="en-US" sz="1500" i="1" dirty="0"/>
              <a:t>Српске библиографије 1766–1850</a:t>
            </a:r>
            <a:r>
              <a:rPr lang="sr-Cyrl-CS" altLang="en-US" sz="1500" dirty="0"/>
              <a:t>. Београд : Народна библиотека Србије; Нови Сад : Библиотека Матице српске, 1982.</a:t>
            </a:r>
          </a:p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altLang="en-US" sz="1500" dirty="0"/>
              <a:t>Панковић, Душан. </a:t>
            </a:r>
            <a:r>
              <a:rPr lang="sr-Cyrl-CS" altLang="en-US" sz="1500" i="1" dirty="0"/>
              <a:t>Српске библиографије 1851–1879</a:t>
            </a:r>
            <a:r>
              <a:rPr lang="sr-Cyrl-CS" altLang="en-US" sz="1500" dirty="0"/>
              <a:t>. Том 1. Нови Сад : Матица српска, 2006.</a:t>
            </a:r>
          </a:p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sr-Cyrl-CS" altLang="en-US" sz="1500" dirty="0"/>
              <a:t>Сечански, Вера. </a:t>
            </a:r>
            <a:r>
              <a:rPr lang="sr-Cyrl-CS" altLang="en-US" sz="1500" i="1" dirty="0"/>
              <a:t>Библиографија : (скрипта за стручни испит)</a:t>
            </a:r>
            <a:r>
              <a:rPr lang="sr-Cyrl-CS" altLang="en-US" sz="1500" dirty="0"/>
              <a:t>. Београд : Народна библиотека Србије, 1980.</a:t>
            </a:r>
          </a:p>
          <a:p>
            <a:pPr marL="341313" indent="-334963"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>
                <a:tab pos="34131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altLang="en-US" sz="1500" dirty="0"/>
              <a:t>Srdanović Barać, Olga. </a:t>
            </a:r>
            <a:r>
              <a:rPr lang="en-US" altLang="en-US" sz="1500" i="1" dirty="0"/>
              <a:t>Osnove bibliografije</a:t>
            </a:r>
            <a:r>
              <a:rPr lang="en-US" altLang="en-US" sz="1500" dirty="0"/>
              <a:t>. Beograd : Institut za spoljnu trgovinu, 1972.</a:t>
            </a:r>
          </a:p>
        </p:txBody>
      </p:sp>
    </p:spTree>
    <p:extLst>
      <p:ext uri="{BB962C8B-B14F-4D97-AF65-F5344CB8AC3E}">
        <p14:creationId xmlns:p14="http://schemas.microsoft.com/office/powerpoint/2010/main" val="2744259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4357"/>
          </a:xfrm>
        </p:spPr>
        <p:txBody>
          <a:bodyPr>
            <a:normAutofit/>
          </a:bodyPr>
          <a:lstStyle/>
          <a:p>
            <a:pPr algn="ctr"/>
            <a:r>
              <a:rPr lang="sr-Cyrl-RS" sz="3200" dirty="0"/>
              <a:t>Предмет библиографског истраживања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83957"/>
            <a:ext cx="8596668" cy="5189838"/>
          </a:xfrm>
        </p:spPr>
        <p:txBody>
          <a:bodyPr>
            <a:normAutofit fontScale="77500" lnSpcReduction="20000"/>
          </a:bodyPr>
          <a:lstStyle/>
          <a:p>
            <a:endParaRPr lang="en-US" sz="2000" dirty="0"/>
          </a:p>
          <a:p>
            <a:pPr>
              <a:buFont typeface="Courier New" panose="02070309020205020404" pitchFamily="49" charset="0"/>
              <a:buChar char="o"/>
            </a:pPr>
            <a:r>
              <a:rPr lang="sr-Cyrl-RS" sz="2600" dirty="0">
                <a:solidFill>
                  <a:schemeClr val="accent2">
                    <a:lumMod val="50000"/>
                  </a:schemeClr>
                </a:solidFill>
              </a:rPr>
              <a:t>За предмет или објекат библиографског истраживања и пописа може се узети било који вид људског стваралаштава исказан у писаној форми, тј у облику рукописног или штампаног текста (В. Максимовић).</a:t>
            </a:r>
            <a:endParaRPr lang="en-US" sz="26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sr-Cyrl-RS" sz="2600" dirty="0">
                <a:solidFill>
                  <a:schemeClr val="accent2">
                    <a:lumMod val="50000"/>
                  </a:schemeClr>
                </a:solidFill>
              </a:rPr>
              <a:t>Рукописи и рукописне књиге (палеографија, дипломатика археографија).</a:t>
            </a:r>
            <a:endParaRPr lang="sr-Cyrl-RS" sz="2000" dirty="0"/>
          </a:p>
          <a:p>
            <a:pPr>
              <a:buFont typeface="Courier New" panose="02070309020205020404" pitchFamily="49" charset="0"/>
              <a:buChar char="o"/>
            </a:pPr>
            <a:r>
              <a:rPr lang="sr-Cyrl-RS" sz="2600" dirty="0">
                <a:solidFill>
                  <a:schemeClr val="accent2">
                    <a:lumMod val="50000"/>
                  </a:schemeClr>
                </a:solidFill>
              </a:rPr>
              <a:t>Штампани умножени текст намењен јавности: </a:t>
            </a:r>
            <a:endParaRPr lang="en-US" sz="26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r-Cyrl-RS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rgbClr val="C00000"/>
                </a:solidFill>
              </a:rPr>
              <a:t>монографске публикације </a:t>
            </a:r>
            <a:r>
              <a:rPr lang="sr-Cyrl-RS" sz="2000" dirty="0"/>
              <a:t>у најширем смислу</a:t>
            </a:r>
            <a:r>
              <a:rPr lang="en-US" sz="2000" dirty="0"/>
              <a:t> </a:t>
            </a:r>
            <a:r>
              <a:rPr lang="sr-Latn-RS" sz="2000" dirty="0"/>
              <a:t>(</a:t>
            </a:r>
            <a:r>
              <a:rPr lang="sr-Cyrl-RS" sz="2000" dirty="0"/>
              <a:t>књиге, сепарати),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rgbClr val="C00000"/>
                </a:solidFill>
              </a:rPr>
              <a:t>некњижна грађа </a:t>
            </a:r>
            <a:r>
              <a:rPr lang="sr-Cyrl-RS" sz="2000" dirty="0"/>
              <a:t>(картографска, аудиовизуелна</a:t>
            </a:r>
            <a:r>
              <a:rPr lang="en-US" sz="2000" dirty="0"/>
              <a:t> </a:t>
            </a:r>
            <a:r>
              <a:rPr lang="sr-Cyrl-RS" sz="2000" dirty="0"/>
              <a:t>грађа, графички отисци, разгледнице, музикалије, ситан документациони материјал...),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rgbClr val="C00000"/>
                </a:solidFill>
              </a:rPr>
              <a:t>серијске публикације </a:t>
            </a:r>
            <a:r>
              <a:rPr lang="sr-Cyrl-RS" sz="2000" dirty="0"/>
              <a:t>(листови, новине, часописи, годишњаци, алманаси, календари...),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rgbClr val="C00000"/>
                </a:solidFill>
              </a:rPr>
              <a:t>чланци</a:t>
            </a:r>
            <a:r>
              <a:rPr lang="sr-Cyrl-RS" sz="2000" dirty="0"/>
              <a:t> из зборника, антологија, серијских публикација,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rgbClr val="C00000"/>
                </a:solidFill>
              </a:rPr>
              <a:t>електронски извори</a:t>
            </a:r>
            <a:r>
              <a:rPr lang="en-US" sz="2000" dirty="0"/>
              <a:t>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rgbClr val="C00000"/>
                </a:solidFill>
              </a:rPr>
              <a:t>несамостална грађа </a:t>
            </a:r>
            <a:r>
              <a:rPr lang="sr-Cyrl-RS" sz="2000" dirty="0"/>
              <a:t>(нпр. илустрације у књигама)</a:t>
            </a:r>
            <a:r>
              <a:rPr lang="en-US" sz="2000" dirty="0"/>
              <a:t>.</a:t>
            </a:r>
            <a:endParaRPr lang="sr-Cyrl-RS" sz="2000" dirty="0"/>
          </a:p>
          <a:p>
            <a:pPr lvl="1"/>
            <a:endParaRPr lang="sr-Cyrl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99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40" y="428367"/>
            <a:ext cx="2096390" cy="29820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691" y="428367"/>
            <a:ext cx="2560542" cy="36457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9673" y="428367"/>
            <a:ext cx="2353260" cy="39749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9860" y="489333"/>
            <a:ext cx="2238226" cy="39139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299" y="2843804"/>
            <a:ext cx="2103302" cy="33287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0850" y="3295575"/>
            <a:ext cx="2377646" cy="31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297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dirty="0"/>
              <a:t>Метод</a:t>
            </a:r>
            <a:r>
              <a:rPr lang="sr-Cyrl-RS" altLang="en-US" dirty="0"/>
              <a:t>ологија</a:t>
            </a:r>
            <a:r>
              <a:rPr lang="en-US" altLang="en-US" dirty="0"/>
              <a:t> библиографског </a:t>
            </a:r>
            <a:r>
              <a:rPr lang="sr-Cyrl-RS" altLang="en-US" dirty="0"/>
              <a:t>истраживања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34963" indent="-334963">
              <a:buSzPct val="75000"/>
              <a:buFont typeface="Wingdings" panose="05000000000000000000" pitchFamily="2" charset="2"/>
              <a:buChar char="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400" dirty="0">
                <a:solidFill>
                  <a:schemeClr val="accent4"/>
                </a:solidFill>
              </a:rPr>
              <a:t>одређивање предмета и обима библиографије</a:t>
            </a:r>
            <a:endParaRPr lang="en-US" altLang="en-US" sz="2400" dirty="0">
              <a:solidFill>
                <a:schemeClr val="accent4"/>
              </a:solidFill>
            </a:endParaRPr>
          </a:p>
          <a:p>
            <a:pPr marL="334963" indent="-334963">
              <a:buSzPct val="75000"/>
              <a:buFont typeface="Wingdings" panose="05000000000000000000" pitchFamily="2" charset="2"/>
              <a:buChar char="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400" dirty="0">
                <a:solidFill>
                  <a:schemeClr val="accent4"/>
                </a:solidFill>
              </a:rPr>
              <a:t>истраживање</a:t>
            </a:r>
            <a:r>
              <a:rPr lang="en-US" altLang="en-US" sz="2400" dirty="0">
                <a:solidFill>
                  <a:schemeClr val="accent4"/>
                </a:solidFill>
              </a:rPr>
              <a:t> претходног знања о предмету</a:t>
            </a:r>
          </a:p>
          <a:p>
            <a:pPr marL="334963" indent="-334963">
              <a:buSzPct val="75000"/>
              <a:buFont typeface="Wingdings" panose="05000000000000000000" pitchFamily="2" charset="2"/>
              <a:buChar char="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400" dirty="0" smtClean="0">
                <a:solidFill>
                  <a:schemeClr val="accent4"/>
                </a:solidFill>
              </a:rPr>
              <a:t>п</a:t>
            </a:r>
            <a:r>
              <a:rPr lang="en-US" altLang="en-US" sz="2400" dirty="0" smtClean="0">
                <a:solidFill>
                  <a:schemeClr val="accent4"/>
                </a:solidFill>
              </a:rPr>
              <a:t>роналажење грађе</a:t>
            </a:r>
            <a:endParaRPr lang="en-US" altLang="en-US" sz="2400" dirty="0">
              <a:solidFill>
                <a:schemeClr val="accent4"/>
              </a:solidFill>
            </a:endParaRPr>
          </a:p>
          <a:p>
            <a:pPr marL="334963" indent="-334963">
              <a:buSzPct val="75000"/>
              <a:buFont typeface="Wingdings" panose="05000000000000000000" pitchFamily="2" charset="2"/>
              <a:buChar char="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400" dirty="0">
                <a:solidFill>
                  <a:schemeClr val="accent4"/>
                </a:solidFill>
              </a:rPr>
              <a:t>б</a:t>
            </a:r>
            <a:r>
              <a:rPr lang="en-US" altLang="en-US" sz="2400" dirty="0" smtClean="0">
                <a:solidFill>
                  <a:schemeClr val="accent4"/>
                </a:solidFill>
              </a:rPr>
              <a:t>иблиографска </a:t>
            </a:r>
            <a:r>
              <a:rPr lang="en-US" altLang="en-US" sz="2400" dirty="0">
                <a:solidFill>
                  <a:schemeClr val="accent4"/>
                </a:solidFill>
              </a:rPr>
              <a:t>обрада грађе</a:t>
            </a:r>
          </a:p>
          <a:p>
            <a:pPr marL="334963" indent="-334963">
              <a:buSzPct val="75000"/>
              <a:buFont typeface="Wingdings" panose="05000000000000000000" pitchFamily="2" charset="2"/>
              <a:buChar char="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400" dirty="0" smtClean="0">
                <a:solidFill>
                  <a:schemeClr val="accent4"/>
                </a:solidFill>
              </a:rPr>
              <a:t>г</a:t>
            </a:r>
            <a:r>
              <a:rPr lang="en-US" altLang="en-US" sz="2400" dirty="0" smtClean="0">
                <a:solidFill>
                  <a:schemeClr val="accent4"/>
                </a:solidFill>
              </a:rPr>
              <a:t>руписање </a:t>
            </a:r>
            <a:r>
              <a:rPr lang="en-US" altLang="en-US" sz="2400" dirty="0">
                <a:solidFill>
                  <a:schemeClr val="accent4"/>
                </a:solidFill>
              </a:rPr>
              <a:t>библиографских јединица</a:t>
            </a:r>
            <a:r>
              <a:rPr lang="sr-Cyrl-RS" altLang="en-US" sz="2400" dirty="0">
                <a:solidFill>
                  <a:schemeClr val="accent4"/>
                </a:solidFill>
              </a:rPr>
              <a:t> и к</a:t>
            </a:r>
            <a:r>
              <a:rPr lang="en-US" altLang="en-US" sz="2400" dirty="0">
                <a:solidFill>
                  <a:schemeClr val="accent4"/>
                </a:solidFill>
              </a:rPr>
              <a:t>ласификација библиографске грађе</a:t>
            </a:r>
            <a:endParaRPr lang="sr-Cyrl-RS" altLang="en-US" sz="2400" dirty="0">
              <a:solidFill>
                <a:schemeClr val="accent4"/>
              </a:solidFill>
            </a:endParaRPr>
          </a:p>
          <a:p>
            <a:pPr marL="334963" indent="-334963">
              <a:buSzPct val="75000"/>
              <a:buFont typeface="Wingdings" panose="05000000000000000000" pitchFamily="2" charset="2"/>
              <a:buChar char="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400" dirty="0">
                <a:solidFill>
                  <a:schemeClr val="accent4"/>
                </a:solidFill>
              </a:rPr>
              <a:t>редакција</a:t>
            </a:r>
            <a:endParaRPr lang="en-US" altLang="en-US" sz="2400" dirty="0">
              <a:solidFill>
                <a:schemeClr val="accent4"/>
              </a:solidFill>
            </a:endParaRPr>
          </a:p>
          <a:p>
            <a:pPr marL="334963" indent="-334963">
              <a:buSzPct val="75000"/>
              <a:buFont typeface="Wingdings" panose="05000000000000000000" pitchFamily="2" charset="2"/>
              <a:buChar char=""/>
              <a:tabLst>
                <a:tab pos="334963" algn="l"/>
                <a:tab pos="447675" algn="l"/>
                <a:tab pos="904875" algn="l"/>
                <a:tab pos="1362075" algn="l"/>
                <a:tab pos="1819275" algn="l"/>
                <a:tab pos="2276475" algn="l"/>
                <a:tab pos="2733675" algn="l"/>
                <a:tab pos="3190875" algn="l"/>
                <a:tab pos="3648075" algn="l"/>
                <a:tab pos="4105275" algn="l"/>
                <a:tab pos="4562475" algn="l"/>
                <a:tab pos="5019675" algn="l"/>
                <a:tab pos="5476875" algn="l"/>
                <a:tab pos="5934075" algn="l"/>
                <a:tab pos="6391275" algn="l"/>
                <a:tab pos="6848475" algn="l"/>
                <a:tab pos="7305675" algn="l"/>
                <a:tab pos="7762875" algn="l"/>
                <a:tab pos="8220075" algn="l"/>
                <a:tab pos="8677275" algn="l"/>
                <a:tab pos="9134475" algn="l"/>
              </a:tabLst>
            </a:pPr>
            <a:r>
              <a:rPr lang="sr-Cyrl-RS" altLang="en-US" sz="2400" dirty="0">
                <a:solidFill>
                  <a:schemeClr val="accent4"/>
                </a:solidFill>
              </a:rPr>
              <a:t>израда пропратних елемената библиографије (увод, поговор, регистри, литература)</a:t>
            </a:r>
            <a:endParaRPr lang="en-US" altLang="en-US" sz="2400" dirty="0">
              <a:solidFill>
                <a:schemeClr val="accent4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94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1C9536F8-0E09-BADC-5372-3B129B22A1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4548168"/>
              </p:ext>
            </p:extLst>
          </p:nvPr>
        </p:nvGraphicFramePr>
        <p:xfrm>
          <a:off x="790114" y="1358283"/>
          <a:ext cx="8318376" cy="5007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="" xmlns:a16="http://schemas.microsoft.com/office/drawing/2014/main" id="{3AE34B07-AFD2-6B96-F93E-AA4DDEBFF089}"/>
              </a:ext>
            </a:extLst>
          </p:cNvPr>
          <p:cNvSpPr txBox="1">
            <a:spLocks/>
          </p:cNvSpPr>
          <p:nvPr/>
        </p:nvSpPr>
        <p:spPr>
          <a:xfrm>
            <a:off x="677335" y="230819"/>
            <a:ext cx="8596668" cy="90552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Cyrl-RS"/>
              <a:t>Пут библиографске информације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9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CS" altLang="en-US" dirty="0"/>
              <a:t>Библиографски извори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649" y="1474573"/>
            <a:ext cx="8697353" cy="4566789"/>
          </a:xfrm>
        </p:spPr>
        <p:txBody>
          <a:bodyPr>
            <a:normAutofit fontScale="55000" lnSpcReduction="20000"/>
          </a:bodyPr>
          <a:lstStyle/>
          <a:p>
            <a:pPr marL="7937" indent="0">
              <a:buClr>
                <a:srgbClr val="003366"/>
              </a:buClr>
              <a:buSzPct val="75000"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RS" altLang="en-US" sz="3200" dirty="0"/>
              <a:t>	</a:t>
            </a:r>
            <a:r>
              <a:rPr lang="sr-Cyrl-RS" altLang="en-US" sz="3200" dirty="0">
                <a:solidFill>
                  <a:schemeClr val="accent5">
                    <a:lumMod val="50000"/>
                  </a:schemeClr>
                </a:solidFill>
              </a:rPr>
              <a:t> Штампани</a:t>
            </a:r>
          </a:p>
          <a:p>
            <a:pPr marL="865187" lvl="1" indent="-457200">
              <a:buSzPct val="75000"/>
              <a:buFont typeface="Arial" panose="020B0604020202020204" pitchFamily="34" charset="0"/>
              <a:buChar char="•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RS" altLang="en-US" sz="3000" dirty="0"/>
              <a:t>референсна литература (енциклопедије, </a:t>
            </a:r>
            <a:r>
              <a:rPr lang="en-US" altLang="en-US" sz="3000" dirty="0"/>
              <a:t>лексикони</a:t>
            </a:r>
            <a:r>
              <a:rPr lang="sr-Cyrl-RS" altLang="en-US" sz="3000" dirty="0"/>
              <a:t>, речници,</a:t>
            </a:r>
            <a:r>
              <a:rPr lang="sr-Cyrl-CS" altLang="en-US" sz="3000" dirty="0"/>
              <a:t> библиографије),</a:t>
            </a:r>
          </a:p>
          <a:p>
            <a:pPr marL="865187" lvl="1" indent="-457200">
              <a:buSzPct val="75000"/>
              <a:buFont typeface="Arial" panose="020B0604020202020204" pitchFamily="34" charset="0"/>
              <a:buChar char="•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RS" altLang="en-US" sz="3000" dirty="0"/>
              <a:t>ш</a:t>
            </a:r>
            <a:r>
              <a:rPr lang="en-US" altLang="en-US" sz="3000" dirty="0"/>
              <a:t>тампани каталози</a:t>
            </a:r>
            <a:r>
              <a:rPr lang="sr-Cyrl-RS" altLang="en-US" sz="3000" dirty="0"/>
              <a:t> библиотека,</a:t>
            </a:r>
          </a:p>
          <a:p>
            <a:pPr marL="865187" lvl="1" indent="-457200">
              <a:buSzPct val="75000"/>
              <a:buFont typeface="Arial" panose="020B0604020202020204" pitchFamily="34" charset="0"/>
              <a:buChar char="•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CS" altLang="en-US" sz="3000" dirty="0"/>
              <a:t>и</a:t>
            </a:r>
            <a:r>
              <a:rPr lang="en-US" altLang="en-US" sz="3000" dirty="0"/>
              <a:t>здавач</a:t>
            </a:r>
            <a:r>
              <a:rPr lang="sr-Cyrl-RS" altLang="en-US" sz="3000" dirty="0"/>
              <a:t>ки, штампарски и књижарски ка</a:t>
            </a:r>
            <a:r>
              <a:rPr lang="en-US" altLang="en-US" sz="3000" dirty="0"/>
              <a:t>талози</a:t>
            </a:r>
            <a:r>
              <a:rPr lang="sr-Cyrl-RS" altLang="en-US" sz="3000" dirty="0"/>
              <a:t>.</a:t>
            </a:r>
          </a:p>
          <a:p>
            <a:pPr marL="407987" lvl="1" indent="0">
              <a:buSzPct val="75000"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CS" altLang="en-US" sz="3000" dirty="0">
                <a:solidFill>
                  <a:schemeClr val="accent5">
                    <a:lumMod val="50000"/>
                  </a:schemeClr>
                </a:solidFill>
              </a:rPr>
              <a:t>Нештампани</a:t>
            </a:r>
          </a:p>
          <a:p>
            <a:pPr marL="865187" lvl="1" indent="-457200">
              <a:buSzPct val="75000"/>
              <a:buFont typeface="Arial" panose="020B0604020202020204" pitchFamily="34" charset="0"/>
              <a:buChar char="•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RS" altLang="en-US" sz="3000" dirty="0"/>
              <a:t>е</a:t>
            </a:r>
            <a:r>
              <a:rPr lang="en-US" altLang="en-US" sz="3000" dirty="0"/>
              <a:t>лектронске базе података (домаће</a:t>
            </a:r>
            <a:r>
              <a:rPr lang="sr-Cyrl-CS" altLang="en-US" sz="3000" dirty="0"/>
              <a:t> и иностране</a:t>
            </a:r>
            <a:r>
              <a:rPr lang="en-US" altLang="en-US" sz="3000" dirty="0"/>
              <a:t>)</a:t>
            </a:r>
            <a:r>
              <a:rPr lang="sr-Cyrl-RS" altLang="en-US" sz="3000" dirty="0"/>
              <a:t>,</a:t>
            </a:r>
          </a:p>
          <a:p>
            <a:pPr marL="865187" lvl="1" indent="-457200">
              <a:buSzPct val="75000"/>
              <a:buFont typeface="Arial" panose="020B0604020202020204" pitchFamily="34" charset="0"/>
              <a:buChar char="•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RS" altLang="en-US" sz="3000" dirty="0"/>
              <a:t>личне библиотеке (збирке),</a:t>
            </a:r>
          </a:p>
          <a:p>
            <a:pPr marL="865187" lvl="1" indent="-457200">
              <a:buSzPct val="75000"/>
              <a:buFont typeface="Arial" panose="020B0604020202020204" pitchFamily="34" charset="0"/>
              <a:buChar char="•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CS" altLang="en-US" sz="3000" dirty="0"/>
              <a:t>архивска грађа,</a:t>
            </a:r>
          </a:p>
          <a:p>
            <a:pPr marL="865187" lvl="1" indent="-457200">
              <a:buSzPct val="75000"/>
              <a:buFont typeface="Arial" panose="020B0604020202020204" pitchFamily="34" charset="0"/>
              <a:buChar char="•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CS" altLang="en-US" sz="3000" dirty="0"/>
              <a:t>рукописи,</a:t>
            </a:r>
          </a:p>
          <a:p>
            <a:pPr marL="865187" lvl="1" indent="-457200">
              <a:buSzPct val="75000"/>
              <a:buFont typeface="Arial" panose="020B0604020202020204" pitchFamily="34" charset="0"/>
              <a:buChar char="•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CS" altLang="en-US" sz="3200" dirty="0"/>
              <a:t>лисни </a:t>
            </a:r>
            <a:r>
              <a:rPr lang="en-US" altLang="en-US" sz="3200" dirty="0"/>
              <a:t>каталози</a:t>
            </a:r>
            <a:r>
              <a:rPr lang="sr-Cyrl-RS" altLang="en-US" sz="3200" dirty="0"/>
              <a:t> библиотека. </a:t>
            </a:r>
          </a:p>
          <a:p>
            <a:pPr marL="7937" indent="0">
              <a:buClr>
                <a:srgbClr val="003366"/>
              </a:buClr>
              <a:buSzPct val="75000"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CS" altLang="en-US" sz="3200" dirty="0"/>
              <a:t>	 </a:t>
            </a:r>
            <a:r>
              <a:rPr lang="sr-Cyrl-CS" altLang="en-US" sz="3200" dirty="0">
                <a:solidFill>
                  <a:schemeClr val="accent5">
                    <a:lumMod val="50000"/>
                  </a:schemeClr>
                </a:solidFill>
              </a:rPr>
              <a:t>Живи</a:t>
            </a:r>
          </a:p>
          <a:p>
            <a:pPr marL="865187" lvl="1" indent="-457200">
              <a:buSzPct val="75000"/>
              <a:buFont typeface="Arial" panose="020B0604020202020204" pitchFamily="34" charset="0"/>
              <a:buChar char="•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sr-Cyrl-RS" altLang="en-US" sz="3000" dirty="0"/>
              <a:t>личност која је предмет истраживања, његови сродници, познаници, сведоци.</a:t>
            </a:r>
            <a:endParaRPr lang="en-US" alt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1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15514</TotalTime>
  <Words>4365</Words>
  <Application>Microsoft Office PowerPoint</Application>
  <PresentationFormat>Widescreen</PresentationFormat>
  <Paragraphs>527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8" baseType="lpstr">
      <vt:lpstr>Arial</vt:lpstr>
      <vt:lpstr>Calibri</vt:lpstr>
      <vt:lpstr>Courier New</vt:lpstr>
      <vt:lpstr>Times New Roman</vt:lpstr>
      <vt:lpstr>Trebuchet MS</vt:lpstr>
      <vt:lpstr>Wingdings</vt:lpstr>
      <vt:lpstr>Wingdings 3</vt:lpstr>
      <vt:lpstr>Facet</vt:lpstr>
      <vt:lpstr>БИБЛИОГРАФИЈА стручни испит</vt:lpstr>
      <vt:lpstr>Дефиниција</vt:lpstr>
      <vt:lpstr>PowerPoint Presentation</vt:lpstr>
      <vt:lpstr>Циљеви библиографије</vt:lpstr>
      <vt:lpstr>Научни методи библиографије</vt:lpstr>
      <vt:lpstr>Предмет библиографског истраживања</vt:lpstr>
      <vt:lpstr>Методологија библиографског истраживања</vt:lpstr>
      <vt:lpstr>PowerPoint Presentation</vt:lpstr>
      <vt:lpstr>Библиографски извори</vt:lpstr>
      <vt:lpstr>Класификација библиографске грађе</vt:lpstr>
      <vt:lpstr>Међународни стандарди за библиографски опис грађе</vt:lpstr>
      <vt:lpstr>PowerPoint Presentation</vt:lpstr>
      <vt:lpstr>Библиографска јединица</vt:lpstr>
      <vt:lpstr>Елементи библиографске јединице </vt:lpstr>
      <vt:lpstr>PowerPoint Presentation</vt:lpstr>
      <vt:lpstr>PowerPoint Presentation</vt:lpstr>
      <vt:lpstr>Пратећи елементи уз библиографију</vt:lpstr>
      <vt:lpstr>PowerPoint Presentation</vt:lpstr>
      <vt:lpstr>Библиографије и каталози</vt:lpstr>
      <vt:lpstr>Општа подела библиографија (према Александри Вранеш)</vt:lpstr>
      <vt:lpstr>Подела библиографија</vt:lpstr>
      <vt:lpstr>Подела библиографија</vt:lpstr>
      <vt:lpstr>Подела библиографија</vt:lpstr>
      <vt:lpstr>Завичајна библиографија</vt:lpstr>
      <vt:lpstr>Библиографија периодике</vt:lpstr>
      <vt:lpstr>Аналитичка библиографија </vt:lpstr>
      <vt:lpstr>Персонална библиографија</vt:lpstr>
      <vt:lpstr>Библиографија инкунабула и старих књига</vt:lpstr>
      <vt:lpstr>Библиографија библиографија</vt:lpstr>
      <vt:lpstr>Национална библиографија </vt:lpstr>
      <vt:lpstr>Национална библиографија</vt:lpstr>
      <vt:lpstr>Текућа библиографија</vt:lpstr>
      <vt:lpstr>Библиографија Сербика</vt:lpstr>
      <vt:lpstr>Ретроспективна библиографија</vt:lpstr>
      <vt:lpstr>Српска ретроспективна библиографија</vt:lpstr>
      <vt:lpstr>Српска ретроспективна библиографија Периодизација: </vt:lpstr>
      <vt:lpstr>Српска ретроспективна библиографија</vt:lpstr>
      <vt:lpstr>PowerPoint Presentation</vt:lpstr>
      <vt:lpstr>PowerPoint Presentation</vt:lpstr>
      <vt:lpstr>Српска библиографија ван граница Србије</vt:lpstr>
      <vt:lpstr>PowerPoint Presentation</vt:lpstr>
      <vt:lpstr>Српска библиографија ван граница Србије</vt:lpstr>
      <vt:lpstr>Српска библиографија ван граница Србије</vt:lpstr>
      <vt:lpstr>PowerPoint Presentation</vt:lpstr>
      <vt:lpstr>Библиографске институције у Србији:  Народна библиотека Србије</vt:lpstr>
      <vt:lpstr>PowerPoint Presentation</vt:lpstr>
      <vt:lpstr>Библиографске институције у Србији: Библиотека Матице српске</vt:lpstr>
      <vt:lpstr>PowerPoint Presentation</vt:lpstr>
      <vt:lpstr>ЈУБИН(1948−2002)</vt:lpstr>
      <vt:lpstr>Историја српске библиографије</vt:lpstr>
      <vt:lpstr>ЗАХАРИЈА ОРФЕЛИН (1726−1785)</vt:lpstr>
      <vt:lpstr>ПАВЛЕ СОЛАРИЋ (1779−1821)</vt:lpstr>
      <vt:lpstr>ЛУКИЈАН МУШИЦКИ (1777−1837)</vt:lpstr>
      <vt:lpstr>АНТОНИЈЕ АРНОВЉЕВ АРНОТ (1808−1841)</vt:lpstr>
      <vt:lpstr>ЂУРО ДАНИЧИЋ (1825−1882)</vt:lpstr>
      <vt:lpstr>СТОЈАН НОВАКОВИЋ (1842−1915)</vt:lpstr>
      <vt:lpstr>ПАВЛЕ ПОПОВИЋ (1868−1939)</vt:lpstr>
      <vt:lpstr>ГЕОРГИЈЕ МИХАИЛОВИЋ (1892−1969)</vt:lpstr>
      <vt:lpstr>Литература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БИБЛИОГРАФИЈА стручни испит</dc:title>
  <dc:creator>Dejan Vukicevic</dc:creator>
  <cp:lastModifiedBy>Marija Bogdanovic</cp:lastModifiedBy>
  <cp:revision>406</cp:revision>
  <dcterms:created xsi:type="dcterms:W3CDTF">2016-11-08T14:30:40Z</dcterms:created>
  <dcterms:modified xsi:type="dcterms:W3CDTF">2024-04-12T10:27:30Z</dcterms:modified>
</cp:coreProperties>
</file>